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399" r:id="rId2"/>
    <p:sldId id="713" r:id="rId3"/>
    <p:sldId id="738" r:id="rId4"/>
    <p:sldId id="808" r:id="rId5"/>
    <p:sldId id="922" r:id="rId6"/>
    <p:sldId id="923" r:id="rId7"/>
    <p:sldId id="924" r:id="rId8"/>
    <p:sldId id="925" r:id="rId9"/>
    <p:sldId id="926" r:id="rId10"/>
    <p:sldId id="931" r:id="rId11"/>
    <p:sldId id="929" r:id="rId12"/>
    <p:sldId id="932" r:id="rId13"/>
    <p:sldId id="938" r:id="rId14"/>
    <p:sldId id="930" r:id="rId15"/>
    <p:sldId id="933" r:id="rId16"/>
    <p:sldId id="934" r:id="rId17"/>
    <p:sldId id="935" r:id="rId18"/>
    <p:sldId id="936" r:id="rId19"/>
    <p:sldId id="937" r:id="rId20"/>
    <p:sldId id="939" r:id="rId21"/>
    <p:sldId id="940" r:id="rId22"/>
    <p:sldId id="941" r:id="rId23"/>
    <p:sldId id="942" r:id="rId24"/>
    <p:sldId id="943" r:id="rId25"/>
    <p:sldId id="944" r:id="rId26"/>
    <p:sldId id="945" r:id="rId27"/>
    <p:sldId id="946" r:id="rId28"/>
    <p:sldId id="947" r:id="rId29"/>
    <p:sldId id="948" r:id="rId30"/>
    <p:sldId id="949" r:id="rId31"/>
    <p:sldId id="950" r:id="rId32"/>
    <p:sldId id="928" r:id="rId33"/>
    <p:sldId id="951" r:id="rId34"/>
    <p:sldId id="952" r:id="rId35"/>
    <p:sldId id="953" r:id="rId36"/>
    <p:sldId id="954" r:id="rId37"/>
    <p:sldId id="956" r:id="rId38"/>
    <p:sldId id="927" r:id="rId39"/>
    <p:sldId id="960" r:id="rId40"/>
    <p:sldId id="961" r:id="rId41"/>
    <p:sldId id="955" r:id="rId42"/>
    <p:sldId id="957" r:id="rId43"/>
    <p:sldId id="958" r:id="rId44"/>
    <p:sldId id="959" r:id="rId45"/>
    <p:sldId id="962" r:id="rId46"/>
    <p:sldId id="963" r:id="rId47"/>
    <p:sldId id="964" r:id="rId48"/>
    <p:sldId id="965" r:id="rId49"/>
    <p:sldId id="966" r:id="rId50"/>
    <p:sldId id="967" r:id="rId51"/>
    <p:sldId id="969" r:id="rId52"/>
    <p:sldId id="968" r:id="rId53"/>
    <p:sldId id="970" r:id="rId54"/>
    <p:sldId id="975" r:id="rId55"/>
    <p:sldId id="974" r:id="rId56"/>
    <p:sldId id="986" r:id="rId57"/>
    <p:sldId id="971" r:id="rId58"/>
    <p:sldId id="976" r:id="rId59"/>
    <p:sldId id="977" r:id="rId60"/>
    <p:sldId id="978" r:id="rId61"/>
    <p:sldId id="979" r:id="rId62"/>
    <p:sldId id="972" r:id="rId63"/>
    <p:sldId id="973" r:id="rId64"/>
    <p:sldId id="980" r:id="rId65"/>
    <p:sldId id="981" r:id="rId66"/>
    <p:sldId id="982" r:id="rId67"/>
    <p:sldId id="983" r:id="rId68"/>
    <p:sldId id="984" r:id="rId69"/>
    <p:sldId id="985" r:id="rId70"/>
    <p:sldId id="990" r:id="rId71"/>
    <p:sldId id="991" r:id="rId72"/>
    <p:sldId id="992" r:id="rId73"/>
    <p:sldId id="993" r:id="rId74"/>
    <p:sldId id="994" r:id="rId75"/>
    <p:sldId id="995" r:id="rId76"/>
    <p:sldId id="996" r:id="rId77"/>
    <p:sldId id="997" r:id="rId78"/>
    <p:sldId id="998" r:id="rId79"/>
    <p:sldId id="999" r:id="rId80"/>
    <p:sldId id="1001" r:id="rId81"/>
    <p:sldId id="1002" r:id="rId82"/>
    <p:sldId id="1003" r:id="rId83"/>
    <p:sldId id="1004" r:id="rId84"/>
    <p:sldId id="987" r:id="rId85"/>
    <p:sldId id="988" r:id="rId86"/>
    <p:sldId id="989" r:id="rId87"/>
    <p:sldId id="1005" r:id="rId88"/>
    <p:sldId id="1006" r:id="rId89"/>
    <p:sldId id="1007" r:id="rId90"/>
    <p:sldId id="736" r:id="rId91"/>
  </p:sldIdLst>
  <p:sldSz cx="9144000" cy="5143500" type="screen16x9"/>
  <p:notesSz cx="9942513" cy="6761163"/>
  <p:custDataLst>
    <p:tags r:id="rId9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0">
          <p15:clr>
            <a:srgbClr val="A4A3A4"/>
          </p15:clr>
        </p15:guide>
        <p15:guide id="2" pos="453">
          <p15:clr>
            <a:srgbClr val="A4A3A4"/>
          </p15:clr>
        </p15:guide>
        <p15:guide id="3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F2CC"/>
    <a:srgbClr val="C3DDB3"/>
    <a:srgbClr val="C5E0B4"/>
    <a:srgbClr val="FFE699"/>
    <a:srgbClr val="F8CBAD"/>
    <a:srgbClr val="EDEDED"/>
    <a:srgbClr val="D5CEC6"/>
    <a:srgbClr val="EF8E4C"/>
    <a:srgbClr val="F09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8" autoAdjust="0"/>
    <p:restoredTop sz="88769" autoAdjust="0"/>
  </p:normalViewPr>
  <p:slideViewPr>
    <p:cSldViewPr snapToGrid="0">
      <p:cViewPr varScale="1">
        <p:scale>
          <a:sx n="133" d="100"/>
          <a:sy n="133" d="100"/>
        </p:scale>
        <p:origin x="942" y="126"/>
      </p:cViewPr>
      <p:guideLst>
        <p:guide orient="horz" pos="1090"/>
        <p:guide pos="453"/>
        <p:guide pos="55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160" y="35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69CFA-11C7-4DA9-ACBF-C33CD51B1BB2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FD892-7058-4AC6-A327-872754B36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343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0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77119-95BD-4228-9886-B2ACBAF66FB6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716213" y="506413"/>
            <a:ext cx="4510087" cy="2536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11553"/>
            <a:ext cx="7954010" cy="304252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B666E-3B84-4CB4-9B7B-D2C16F9D2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22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791282-A8C9-4973-AC3E-440DA888F80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926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900" dirty="0"/>
              <a:t>按照脚本修改，</a:t>
            </a:r>
            <a:r>
              <a:rPr lang="zh-CN" altLang="en-US" sz="900" dirty="0">
                <a:sym typeface="+mn-ea"/>
              </a:rPr>
              <a:t>在右边</a:t>
            </a:r>
            <a:r>
              <a:rPr lang="zh-CN" altLang="en-US" sz="900" dirty="0"/>
              <a:t>添加云大和信息学院图案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084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356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105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83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255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82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082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6" y="339389"/>
            <a:ext cx="1061688" cy="95157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486155" y="333954"/>
            <a:ext cx="1061687" cy="978011"/>
          </a:xfrm>
          <a:prstGeom prst="rect">
            <a:avLst/>
          </a:prstGeom>
          <a:solidFill>
            <a:schemeClr val="tx1">
              <a:lumMod val="8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1311966"/>
            <a:ext cx="9144000" cy="307877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781093"/>
            <a:ext cx="9144000" cy="588399"/>
          </a:xfrm>
          <a:prstGeom prst="rect">
            <a:avLst/>
          </a:prstGeom>
        </p:spPr>
        <p:txBody>
          <a:bodyPr anchor="b" anchorCtr="0"/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-1" y="333955"/>
            <a:ext cx="440111" cy="936000"/>
          </a:xfrm>
          <a:prstGeom prst="rect">
            <a:avLst/>
          </a:prstGeom>
          <a:solidFill>
            <a:schemeClr val="tx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2369492"/>
            <a:ext cx="9144000" cy="112113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16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25" y="486025"/>
            <a:ext cx="3188736" cy="66724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  <a:prstGeom prst="rect">
            <a:avLst/>
          </a:prstGeom>
        </p:spPr>
        <p:txBody>
          <a:bodyPr anchor="b" anchorCtr="0"/>
          <a:lstStyle>
            <a:lvl1pPr>
              <a:defRPr sz="2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150" y="625289"/>
            <a:ext cx="8523798" cy="41211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977" y="3621337"/>
            <a:ext cx="907086" cy="845408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7710062" y="3590054"/>
            <a:ext cx="936000" cy="936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33" y="1566110"/>
            <a:ext cx="936002" cy="997030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6716234" y="1559775"/>
            <a:ext cx="936002" cy="1030773"/>
          </a:xfrm>
          <a:prstGeom prst="rect">
            <a:avLst/>
          </a:prstGeom>
          <a:solidFill>
            <a:sysClr val="window" lastClr="FFFFFF">
              <a:lumMod val="85000"/>
              <a:alpha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60" y="2850635"/>
            <a:ext cx="936002" cy="128487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6716233" y="2590549"/>
            <a:ext cx="936001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6716235" y="3520214"/>
            <a:ext cx="960207" cy="615291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7711345" y="2590549"/>
            <a:ext cx="936000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 userDrawn="1"/>
        </p:nvSpPr>
        <p:spPr>
          <a:xfrm>
            <a:off x="7652234" y="2861406"/>
            <a:ext cx="93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</a:rPr>
              <a:t>Yunnan University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0" y="478214"/>
            <a:ext cx="1763486" cy="6008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1763486" y="478213"/>
            <a:ext cx="1763486" cy="6008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2150" y="1214846"/>
            <a:ext cx="4831553" cy="359887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Clr>
                <a:schemeClr val="accent4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Clr>
                <a:schemeClr val="accent6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Clr>
                <a:schemeClr val="accent5">
                  <a:lumMod val="60000"/>
                  <a:lumOff val="40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 eaLnBrk="1" latinLnBrk="0" hangingPunct="1"/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8706271" y="1593520"/>
            <a:ext cx="440111" cy="936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8706271" y="2590549"/>
            <a:ext cx="440111" cy="936000"/>
          </a:xfrm>
          <a:prstGeom prst="rect">
            <a:avLst/>
          </a:prstGeom>
          <a:solidFill>
            <a:sysClr val="window" lastClr="FFFFFF">
              <a:lumMod val="9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8703889" y="3590054"/>
            <a:ext cx="440111" cy="936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8703889" y="4587083"/>
            <a:ext cx="440111" cy="43280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5" y="407774"/>
            <a:ext cx="1145743" cy="862181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492747" y="407773"/>
            <a:ext cx="1145743" cy="862623"/>
          </a:xfrm>
          <a:prstGeom prst="rect">
            <a:avLst/>
          </a:prstGeom>
          <a:solidFill>
            <a:sysClr val="window" lastClr="FFFFFF">
              <a:lumMod val="85000"/>
              <a:alpha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4709222" y="1167563"/>
            <a:ext cx="1433700" cy="1023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 userDrawn="1"/>
        </p:nvSpPr>
        <p:spPr>
          <a:xfrm>
            <a:off x="6114122" y="1167563"/>
            <a:ext cx="1548000" cy="1023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 userDrawn="1"/>
        </p:nvSpPr>
        <p:spPr>
          <a:xfrm>
            <a:off x="7633322" y="1167563"/>
            <a:ext cx="1510678" cy="1023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6591" y="334397"/>
            <a:ext cx="440111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75" y="370647"/>
            <a:ext cx="3291723" cy="688796"/>
          </a:xfrm>
          <a:prstGeom prst="rect">
            <a:avLst/>
          </a:prstGeom>
        </p:spPr>
      </p:pic>
      <p:sp>
        <p:nvSpPr>
          <p:cNvPr id="24" name="矩形 23"/>
          <p:cNvSpPr/>
          <p:nvPr userDrawn="1"/>
        </p:nvSpPr>
        <p:spPr>
          <a:xfrm>
            <a:off x="-336" y="1377875"/>
            <a:ext cx="9144000" cy="311099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 userDrawn="1"/>
        </p:nvCxnSpPr>
        <p:spPr>
          <a:xfrm>
            <a:off x="0" y="501648"/>
            <a:ext cx="9144000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0" y="0"/>
            <a:ext cx="310100" cy="6281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Date Placeholder 3"/>
          <p:cNvSpPr txBox="1"/>
          <p:nvPr userDrawn="1"/>
        </p:nvSpPr>
        <p:spPr>
          <a:xfrm>
            <a:off x="8290683" y="4916051"/>
            <a:ext cx="853317" cy="22744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/>
            <a:fld id="{C89FB959-9AA2-4214-ACBE-8CB9E5BC13E9}" type="datetime10">
              <a:rPr lang="zh-CN" altLang="en-US" smtClean="0">
                <a:solidFill>
                  <a:schemeClr val="tx2">
                    <a:lumMod val="75000"/>
                  </a:schemeClr>
                </a:solidFill>
              </a:rPr>
              <a:t>14:30</a:t>
            </a:fld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/ </a:t>
            </a:r>
            <a:fld id="{0C913308-F349-4B6D-A68A-DD1791B4A57B}" type="slidenum">
              <a:rPr lang="zh-CN" altLang="en-US" dirty="0" smtClean="0">
                <a:solidFill>
                  <a:schemeClr val="tx2">
                    <a:lumMod val="75000"/>
                  </a:schemeClr>
                </a:solidFill>
              </a:rPr>
              <a:t>‹#›</a:t>
            </a:fld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55" y="12223"/>
            <a:ext cx="2338938" cy="489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slow">
    <p:pull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40080" indent="-24701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14400" indent="-24701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88720" indent="-210185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 panose="05020102010507070707"/>
        <a:buChar char=""/>
        <a:defRPr kumimoji="0"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463040" indent="-210185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 panose="05020102010507070707"/>
        <a:buChar char=""/>
        <a:defRPr kumimoji="0"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emeng.tw/attack_on_bert_transfer_learning_in_nlp.html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 t="5924" r="7009" b="5975"/>
          <a:stretch>
            <a:fillRect/>
          </a:stretch>
        </p:blipFill>
        <p:spPr>
          <a:xfrm>
            <a:off x="1180034" y="1636030"/>
            <a:ext cx="2398908" cy="2433069"/>
          </a:xfrm>
          <a:prstGeom prst="rect">
            <a:avLst/>
          </a:prstGeom>
        </p:spPr>
      </p:pic>
      <p:sp>
        <p:nvSpPr>
          <p:cNvPr id="3" name="文本框 1"/>
          <p:cNvSpPr>
            <a:spLocks noChangeArrowheads="1"/>
          </p:cNvSpPr>
          <p:nvPr/>
        </p:nvSpPr>
        <p:spPr bwMode="auto">
          <a:xfrm>
            <a:off x="5752613" y="2720259"/>
            <a:ext cx="774572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王津</a:t>
            </a: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AD3A5AEB-8EDD-4A8B-95AA-334BB22C6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1821" y="1986975"/>
            <a:ext cx="3756156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3200" b="1" spc="300" dirty="0">
                <a:latin typeface="Times New Roman" panose="02020603050405020304" pitchFamily="18" charset="0"/>
                <a:ea typeface="华文彩云" panose="02010800040101010101" pitchFamily="2" charset="-122"/>
                <a:sym typeface="微软雅黑" panose="020B0503020204020204" pitchFamily="34" charset="-122"/>
              </a:rPr>
              <a:t>Transformer</a:t>
            </a:r>
            <a:r>
              <a:rPr lang="zh-CN" altLang="en-US" sz="3200" b="1" spc="300" dirty="0">
                <a:latin typeface="华文彩云" panose="02010800040101010101" pitchFamily="2" charset="-122"/>
                <a:ea typeface="华文彩云" panose="02010800040101010101" pitchFamily="2" charset="-122"/>
                <a:sym typeface="微软雅黑" panose="020B0503020204020204" pitchFamily="34" charset="-122"/>
              </a:rPr>
              <a:t>模型</a:t>
            </a:r>
          </a:p>
        </p:txBody>
      </p:sp>
    </p:spTree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203628" y="2776500"/>
            <a:ext cx="4316824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Encoder-Decoder</a:t>
            </a:r>
            <a:endParaRPr lang="zh-CN" altLang="en-US" sz="3200" b="1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1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8593970"/>
      </p:ext>
    </p:extLst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29A41-8E0A-4CCD-A270-18806765E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Encoder-Decoder</a:t>
            </a:r>
            <a:r>
              <a:rPr lang="zh-CN" altLang="en-US" dirty="0"/>
              <a:t>结构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BEF6654-DE83-4A0A-85C7-370F48E4968A}"/>
              </a:ext>
            </a:extLst>
          </p:cNvPr>
          <p:cNvSpPr/>
          <p:nvPr/>
        </p:nvSpPr>
        <p:spPr>
          <a:xfrm>
            <a:off x="2165592" y="2142074"/>
            <a:ext cx="1657710" cy="838155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800" dirty="0"/>
              <a:t>Encoder</a:t>
            </a:r>
            <a:endParaRPr lang="zh-TW" altLang="en-US" sz="2800" dirty="0"/>
          </a:p>
        </p:txBody>
      </p:sp>
      <p:sp>
        <p:nvSpPr>
          <p:cNvPr id="11" name="矩形: 圓角 11">
            <a:extLst>
              <a:ext uri="{FF2B5EF4-FFF2-40B4-BE49-F238E27FC236}">
                <a16:creationId xmlns:a16="http://schemas.microsoft.com/office/drawing/2014/main" id="{C87A8C6C-70E6-4072-870D-EB63043F3F2C}"/>
              </a:ext>
            </a:extLst>
          </p:cNvPr>
          <p:cNvSpPr/>
          <p:nvPr/>
        </p:nvSpPr>
        <p:spPr>
          <a:xfrm>
            <a:off x="4319674" y="2151632"/>
            <a:ext cx="1617586" cy="840236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12" name="文字方塊 13">
            <a:extLst>
              <a:ext uri="{FF2B5EF4-FFF2-40B4-BE49-F238E27FC236}">
                <a16:creationId xmlns:a16="http://schemas.microsoft.com/office/drawing/2014/main" id="{73A690A7-9698-4F80-A977-FA5C28778EB7}"/>
              </a:ext>
            </a:extLst>
          </p:cNvPr>
          <p:cNvSpPr txBox="1"/>
          <p:nvPr/>
        </p:nvSpPr>
        <p:spPr>
          <a:xfrm>
            <a:off x="1612550" y="3313850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dirty="0"/>
              <a:t>Input sequence </a:t>
            </a:r>
            <a:endParaRPr lang="zh-TW" altLang="en-US" sz="2400" dirty="0"/>
          </a:p>
        </p:txBody>
      </p:sp>
      <p:cxnSp>
        <p:nvCxnSpPr>
          <p:cNvPr id="13" name="直線單箭頭接點 14">
            <a:extLst>
              <a:ext uri="{FF2B5EF4-FFF2-40B4-BE49-F238E27FC236}">
                <a16:creationId xmlns:a16="http://schemas.microsoft.com/office/drawing/2014/main" id="{C11973EC-906C-49BB-AF70-CE7E08963600}"/>
              </a:ext>
            </a:extLst>
          </p:cNvPr>
          <p:cNvCxnSpPr>
            <a:cxnSpLocks/>
          </p:cNvCxnSpPr>
          <p:nvPr/>
        </p:nvCxnSpPr>
        <p:spPr>
          <a:xfrm>
            <a:off x="3879511" y="2541620"/>
            <a:ext cx="3839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5">
            <a:extLst>
              <a:ext uri="{FF2B5EF4-FFF2-40B4-BE49-F238E27FC236}">
                <a16:creationId xmlns:a16="http://schemas.microsoft.com/office/drawing/2014/main" id="{DF325578-3C72-4928-8BA6-7AB2683D1D5F}"/>
              </a:ext>
            </a:extLst>
          </p:cNvPr>
          <p:cNvCxnSpPr>
            <a:cxnSpLocks/>
          </p:cNvCxnSpPr>
          <p:nvPr/>
        </p:nvCxnSpPr>
        <p:spPr>
          <a:xfrm flipV="1">
            <a:off x="3014451" y="301749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9">
            <a:extLst>
              <a:ext uri="{FF2B5EF4-FFF2-40B4-BE49-F238E27FC236}">
                <a16:creationId xmlns:a16="http://schemas.microsoft.com/office/drawing/2014/main" id="{E9CBC15E-EE81-4C56-8774-B5692E5BF2B3}"/>
              </a:ext>
            </a:extLst>
          </p:cNvPr>
          <p:cNvSpPr txBox="1"/>
          <p:nvPr/>
        </p:nvSpPr>
        <p:spPr>
          <a:xfrm>
            <a:off x="3785202" y="1263276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/>
              <a:t>O</a:t>
            </a:r>
            <a:r>
              <a:rPr lang="en-US" altLang="zh-TW" sz="2400" dirty="0"/>
              <a:t>utput sequence </a:t>
            </a:r>
            <a:endParaRPr lang="zh-TW" altLang="en-US" sz="2400" dirty="0"/>
          </a:p>
        </p:txBody>
      </p:sp>
      <p:cxnSp>
        <p:nvCxnSpPr>
          <p:cNvPr id="16" name="直線單箭頭接點 20">
            <a:extLst>
              <a:ext uri="{FF2B5EF4-FFF2-40B4-BE49-F238E27FC236}">
                <a16:creationId xmlns:a16="http://schemas.microsoft.com/office/drawing/2014/main" id="{CFB75CDA-C2EE-488F-9355-7919BE47A921}"/>
              </a:ext>
            </a:extLst>
          </p:cNvPr>
          <p:cNvCxnSpPr>
            <a:cxnSpLocks/>
          </p:cNvCxnSpPr>
          <p:nvPr/>
        </p:nvCxnSpPr>
        <p:spPr>
          <a:xfrm flipV="1">
            <a:off x="5146677" y="1714664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21">
            <a:extLst>
              <a:ext uri="{FF2B5EF4-FFF2-40B4-BE49-F238E27FC236}">
                <a16:creationId xmlns:a16="http://schemas.microsoft.com/office/drawing/2014/main" id="{B6069BD4-F6C4-4F65-ABE5-B1B8AA0EACEC}"/>
              </a:ext>
            </a:extLst>
          </p:cNvPr>
          <p:cNvSpPr txBox="1"/>
          <p:nvPr/>
        </p:nvSpPr>
        <p:spPr>
          <a:xfrm>
            <a:off x="1611227" y="3937849"/>
            <a:ext cx="5667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i="0" dirty="0">
                <a:solidFill>
                  <a:srgbClr val="000000"/>
                </a:solidFill>
                <a:effectLst/>
                <a:latin typeface="Lucida Grande"/>
              </a:rPr>
              <a:t>Sequence to Sequence Learning with Neural Networks</a:t>
            </a:r>
          </a:p>
        </p:txBody>
      </p:sp>
      <p:sp>
        <p:nvSpPr>
          <p:cNvPr id="21" name="文字方塊 23">
            <a:extLst>
              <a:ext uri="{FF2B5EF4-FFF2-40B4-BE49-F238E27FC236}">
                <a16:creationId xmlns:a16="http://schemas.microsoft.com/office/drawing/2014/main" id="{E469B44F-6456-408F-B496-CA6C1FA17ACD}"/>
              </a:ext>
            </a:extLst>
          </p:cNvPr>
          <p:cNvSpPr txBox="1"/>
          <p:nvPr/>
        </p:nvSpPr>
        <p:spPr>
          <a:xfrm>
            <a:off x="1551319" y="4352164"/>
            <a:ext cx="3391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dirty="0"/>
              <a:t>https://arxiv.org/abs/1409.3215</a:t>
            </a:r>
          </a:p>
        </p:txBody>
      </p:sp>
    </p:spTree>
    <p:extLst>
      <p:ext uri="{BB962C8B-B14F-4D97-AF65-F5344CB8AC3E}">
        <p14:creationId xmlns:p14="http://schemas.microsoft.com/office/powerpoint/2010/main" val="254134858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0F61A-80F3-404A-BFDD-929909DD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结构</a:t>
            </a:r>
          </a:p>
        </p:txBody>
      </p:sp>
      <p:sp>
        <p:nvSpPr>
          <p:cNvPr id="4" name="文字方塊 17">
            <a:extLst>
              <a:ext uri="{FF2B5EF4-FFF2-40B4-BE49-F238E27FC236}">
                <a16:creationId xmlns:a16="http://schemas.microsoft.com/office/drawing/2014/main" id="{A33A5BA8-C319-4005-80C8-DF79173ACBFB}"/>
              </a:ext>
            </a:extLst>
          </p:cNvPr>
          <p:cNvSpPr txBox="1"/>
          <p:nvPr/>
        </p:nvSpPr>
        <p:spPr>
          <a:xfrm>
            <a:off x="4457825" y="2307203"/>
            <a:ext cx="3980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https://arxiv.org/abs/1706.03762</a:t>
            </a:r>
          </a:p>
        </p:txBody>
      </p:sp>
      <p:sp>
        <p:nvSpPr>
          <p:cNvPr id="5" name="文字方塊 24">
            <a:extLst>
              <a:ext uri="{FF2B5EF4-FFF2-40B4-BE49-F238E27FC236}">
                <a16:creationId xmlns:a16="http://schemas.microsoft.com/office/drawing/2014/main" id="{49C9AD5D-179F-40F1-8837-B6B0C4E9AFA0}"/>
              </a:ext>
            </a:extLst>
          </p:cNvPr>
          <p:cNvSpPr txBox="1"/>
          <p:nvPr/>
        </p:nvSpPr>
        <p:spPr>
          <a:xfrm>
            <a:off x="3640996" y="1845538"/>
            <a:ext cx="324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Transformer </a:t>
            </a:r>
          </a:p>
        </p:txBody>
      </p:sp>
      <p:pic>
        <p:nvPicPr>
          <p:cNvPr id="7" name="圖片 8">
            <a:extLst>
              <a:ext uri="{FF2B5EF4-FFF2-40B4-BE49-F238E27FC236}">
                <a16:creationId xmlns:a16="http://schemas.microsoft.com/office/drawing/2014/main" id="{846A3E57-C72A-40C2-BB42-597D6C5B1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060" y="575074"/>
            <a:ext cx="3109740" cy="4410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305429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88269D-D420-458B-9DB9-2916D63C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编码器结构</a:t>
            </a:r>
          </a:p>
        </p:txBody>
      </p:sp>
      <p:sp>
        <p:nvSpPr>
          <p:cNvPr id="4" name="矩形: 圓角 16">
            <a:extLst>
              <a:ext uri="{FF2B5EF4-FFF2-40B4-BE49-F238E27FC236}">
                <a16:creationId xmlns:a16="http://schemas.microsoft.com/office/drawing/2014/main" id="{5296BABF-5A33-4560-A371-B987D9A14D96}"/>
              </a:ext>
            </a:extLst>
          </p:cNvPr>
          <p:cNvSpPr/>
          <p:nvPr/>
        </p:nvSpPr>
        <p:spPr>
          <a:xfrm>
            <a:off x="1573351" y="1938078"/>
            <a:ext cx="2512644" cy="129100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Encoder</a:t>
            </a:r>
            <a:endParaRPr lang="zh-TW" altLang="en-US" sz="2800" dirty="0"/>
          </a:p>
        </p:txBody>
      </p:sp>
      <p:sp>
        <p:nvSpPr>
          <p:cNvPr id="5" name="矩形: 圓角 22">
            <a:extLst>
              <a:ext uri="{FF2B5EF4-FFF2-40B4-BE49-F238E27FC236}">
                <a16:creationId xmlns:a16="http://schemas.microsoft.com/office/drawing/2014/main" id="{828F3070-10C5-4E5D-AC88-8FF8D2B703B6}"/>
              </a:ext>
            </a:extLst>
          </p:cNvPr>
          <p:cNvSpPr/>
          <p:nvPr/>
        </p:nvSpPr>
        <p:spPr>
          <a:xfrm>
            <a:off x="5158386" y="1938077"/>
            <a:ext cx="2512644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6" name="文字方塊 23">
            <a:extLst>
              <a:ext uri="{FF2B5EF4-FFF2-40B4-BE49-F238E27FC236}">
                <a16:creationId xmlns:a16="http://schemas.microsoft.com/office/drawing/2014/main" id="{76F27893-BA5D-474D-9DAC-DD5767467D31}"/>
              </a:ext>
            </a:extLst>
          </p:cNvPr>
          <p:cNvSpPr txBox="1"/>
          <p:nvPr/>
        </p:nvSpPr>
        <p:spPr>
          <a:xfrm>
            <a:off x="1427772" y="36183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sequence </a:t>
            </a:r>
            <a:endParaRPr lang="zh-TW" altLang="en-US" sz="2400" dirty="0"/>
          </a:p>
        </p:txBody>
      </p:sp>
      <p:cxnSp>
        <p:nvCxnSpPr>
          <p:cNvPr id="7" name="直線單箭頭接點 24">
            <a:extLst>
              <a:ext uri="{FF2B5EF4-FFF2-40B4-BE49-F238E27FC236}">
                <a16:creationId xmlns:a16="http://schemas.microsoft.com/office/drawing/2014/main" id="{7D278189-CA3F-4B30-A9C1-CFA9D5B6AF92}"/>
              </a:ext>
            </a:extLst>
          </p:cNvPr>
          <p:cNvCxnSpPr/>
          <p:nvPr/>
        </p:nvCxnSpPr>
        <p:spPr>
          <a:xfrm>
            <a:off x="4230149" y="25937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25">
            <a:extLst>
              <a:ext uri="{FF2B5EF4-FFF2-40B4-BE49-F238E27FC236}">
                <a16:creationId xmlns:a16="http://schemas.microsoft.com/office/drawing/2014/main" id="{936EABDE-0148-4466-9BB0-3AF24A7C433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829673" y="32290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26">
            <a:extLst>
              <a:ext uri="{FF2B5EF4-FFF2-40B4-BE49-F238E27FC236}">
                <a16:creationId xmlns:a16="http://schemas.microsoft.com/office/drawing/2014/main" id="{0BB00D1D-1C36-43E1-A9B7-C8D61BA6D7B3}"/>
              </a:ext>
            </a:extLst>
          </p:cNvPr>
          <p:cNvSpPr txBox="1"/>
          <p:nvPr/>
        </p:nvSpPr>
        <p:spPr>
          <a:xfrm>
            <a:off x="5012807" y="10540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sequence </a:t>
            </a:r>
            <a:endParaRPr lang="zh-TW" altLang="en-US" sz="2400" dirty="0"/>
          </a:p>
        </p:txBody>
      </p:sp>
      <p:cxnSp>
        <p:nvCxnSpPr>
          <p:cNvPr id="10" name="直線單箭頭接點 27">
            <a:extLst>
              <a:ext uri="{FF2B5EF4-FFF2-40B4-BE49-F238E27FC236}">
                <a16:creationId xmlns:a16="http://schemas.microsoft.com/office/drawing/2014/main" id="{FEA73B0C-CBCE-44F4-8363-8E8DF0793970}"/>
              </a:ext>
            </a:extLst>
          </p:cNvPr>
          <p:cNvCxnSpPr>
            <a:cxnSpLocks/>
          </p:cNvCxnSpPr>
          <p:nvPr/>
        </p:nvCxnSpPr>
        <p:spPr>
          <a:xfrm flipV="1">
            <a:off x="6414708" y="15487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3">
            <a:extLst>
              <a:ext uri="{FF2B5EF4-FFF2-40B4-BE49-F238E27FC236}">
                <a16:creationId xmlns:a16="http://schemas.microsoft.com/office/drawing/2014/main" id="{0477DFC7-18A5-4804-9DED-EF6F628AEA74}"/>
              </a:ext>
            </a:extLst>
          </p:cNvPr>
          <p:cNvSpPr/>
          <p:nvPr/>
        </p:nvSpPr>
        <p:spPr>
          <a:xfrm>
            <a:off x="1352280" y="1692570"/>
            <a:ext cx="2892282" cy="2428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067481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BE1CAD-E601-4F7E-B80F-9775D3A8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编码器结构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4AD9BE4-A64C-4FED-B090-C3B3A3B89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50" y="625475"/>
            <a:ext cx="5920624" cy="4121150"/>
          </a:xfrm>
        </p:spPr>
      </p:pic>
    </p:spTree>
    <p:extLst>
      <p:ext uri="{BB962C8B-B14F-4D97-AF65-F5344CB8AC3E}">
        <p14:creationId xmlns:p14="http://schemas.microsoft.com/office/powerpoint/2010/main" val="3568818835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4022C3-EAAF-4D97-9772-946A41BA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多头自注意力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2C6390D-C2DB-408B-926D-9BF5D10F0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66" y="625475"/>
            <a:ext cx="5806793" cy="4121150"/>
          </a:xfrm>
        </p:spPr>
      </p:pic>
    </p:spTree>
    <p:extLst>
      <p:ext uri="{BB962C8B-B14F-4D97-AF65-F5344CB8AC3E}">
        <p14:creationId xmlns:p14="http://schemas.microsoft.com/office/powerpoint/2010/main" val="3331324969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E8788-E156-4B32-82CF-D24FA17E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层规范化、全连接层和残差连接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9BB880-6D7F-44AD-A4F7-F32A76E15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81" y="697475"/>
            <a:ext cx="5543237" cy="4121150"/>
          </a:xfrm>
        </p:spPr>
      </p:pic>
    </p:spTree>
    <p:extLst>
      <p:ext uri="{BB962C8B-B14F-4D97-AF65-F5344CB8AC3E}">
        <p14:creationId xmlns:p14="http://schemas.microsoft.com/office/powerpoint/2010/main" val="2023138296"/>
      </p:ext>
    </p:extLst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5F50E-BA05-412D-AE1B-7BB110FA0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编码器结构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8A388A1-4335-47E3-A92C-D6FD9E9C3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35" y="625475"/>
            <a:ext cx="5393254" cy="4121150"/>
          </a:xfrm>
        </p:spPr>
      </p:pic>
    </p:spTree>
    <p:extLst>
      <p:ext uri="{BB962C8B-B14F-4D97-AF65-F5344CB8AC3E}">
        <p14:creationId xmlns:p14="http://schemas.microsoft.com/office/powerpoint/2010/main" val="2053225729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AF572-F316-496D-89D9-8D4BFFDE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一些不同的结构改动</a:t>
            </a:r>
          </a:p>
        </p:txBody>
      </p:sp>
      <p:pic>
        <p:nvPicPr>
          <p:cNvPr id="4" name="Picture 2" descr="preview">
            <a:extLst>
              <a:ext uri="{FF2B5EF4-FFF2-40B4-BE49-F238E27FC236}">
                <a16:creationId xmlns:a16="http://schemas.microsoft.com/office/drawing/2014/main" id="{FD58B807-F684-4A39-87DB-2E4507AF57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465" y="697475"/>
            <a:ext cx="3411595" cy="41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4CD97798-23B0-4E2F-8A13-FC1A9EEBC782}"/>
              </a:ext>
            </a:extLst>
          </p:cNvPr>
          <p:cNvSpPr txBox="1">
            <a:spLocks/>
          </p:cNvSpPr>
          <p:nvPr/>
        </p:nvSpPr>
        <p:spPr>
          <a:xfrm>
            <a:off x="419850" y="697475"/>
            <a:ext cx="4277635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95000"/>
              <a:buFont typeface="Wingdings 2" panose="05020102010507070707"/>
              <a:buChar char=""/>
              <a:defRPr kumimoji="0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40080" indent="-247015" algn="l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-247015" algn="l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buSzPct val="70000"/>
              <a:buFont typeface="Wingdings 2" panose="05020102010507070707"/>
              <a:buChar char=""/>
              <a:defRPr kumimoji="0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188720" indent="-210185" algn="l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buSzPct val="65000"/>
              <a:buFont typeface="Wingdings 2" panose="05020102010507070707"/>
              <a:buChar char=""/>
              <a:defRPr kumimoji="0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463040" indent="-210185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 panose="05020102010507070707"/>
              <a:buChar char=""/>
              <a:defRPr kumimoji="0"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737360" indent="-210185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 panose="05020102010507070707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 panose="05020102010507070707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dirty="0">
                <a:solidFill>
                  <a:srgbClr val="000000"/>
                </a:solidFill>
                <a:latin typeface="+mj-ea"/>
                <a:ea typeface="+mj-ea"/>
              </a:rPr>
              <a:t>On Layer Normalization in the Transformer Architecture</a:t>
            </a:r>
          </a:p>
          <a:p>
            <a:pPr fontAlgn="auto">
              <a:spcAft>
                <a:spcPts val="0"/>
              </a:spcAft>
            </a:pPr>
            <a:r>
              <a:rPr lang="en-US" altLang="zh-TW" dirty="0">
                <a:solidFill>
                  <a:srgbClr val="000000"/>
                </a:solidFill>
                <a:latin typeface="+mj-ea"/>
                <a:ea typeface="+mj-ea"/>
              </a:rPr>
              <a:t>https://arxiv.org/abs/2002.04745</a:t>
            </a:r>
          </a:p>
          <a:p>
            <a:pPr fontAlgn="auto">
              <a:spcAft>
                <a:spcPts val="0"/>
              </a:spcAft>
            </a:pPr>
            <a:endParaRPr lang="en-US" altLang="zh-TW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</a:pPr>
            <a:r>
              <a:rPr lang="en-US" altLang="zh-TW" dirty="0" err="1">
                <a:latin typeface="+mj-ea"/>
                <a:ea typeface="+mj-ea"/>
              </a:rPr>
              <a:t>PowerNorm</a:t>
            </a:r>
            <a:r>
              <a:rPr lang="en-US" altLang="zh-TW" dirty="0">
                <a:latin typeface="+mj-ea"/>
                <a:ea typeface="+mj-ea"/>
              </a:rPr>
              <a:t>: Rethinking Batch Normalization in Transformers</a:t>
            </a:r>
          </a:p>
          <a:p>
            <a:pPr fontAlgn="auto">
              <a:spcAft>
                <a:spcPts val="0"/>
              </a:spcAft>
            </a:pPr>
            <a:r>
              <a:rPr lang="en-US" altLang="zh-TW" dirty="0">
                <a:solidFill>
                  <a:srgbClr val="000000"/>
                </a:solidFill>
                <a:latin typeface="+mj-ea"/>
                <a:ea typeface="+mj-ea"/>
              </a:rPr>
              <a:t>https://arxiv.org/abs/2003.07845</a:t>
            </a:r>
          </a:p>
          <a:p>
            <a:pPr fontAlgn="auto">
              <a:spcAft>
                <a:spcPts val="0"/>
              </a:spcAft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2870142"/>
      </p:ext>
    </p:extLst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839369-FFFE-4671-903E-79787FDF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解码器（自回归方式）</a:t>
            </a:r>
          </a:p>
        </p:txBody>
      </p:sp>
      <p:sp>
        <p:nvSpPr>
          <p:cNvPr id="4" name="矩形: 圓角 16">
            <a:extLst>
              <a:ext uri="{FF2B5EF4-FFF2-40B4-BE49-F238E27FC236}">
                <a16:creationId xmlns:a16="http://schemas.microsoft.com/office/drawing/2014/main" id="{1F16EB5A-917E-4F68-AF6F-0D6E2408E74E}"/>
              </a:ext>
            </a:extLst>
          </p:cNvPr>
          <p:cNvSpPr/>
          <p:nvPr/>
        </p:nvSpPr>
        <p:spPr>
          <a:xfrm>
            <a:off x="1357351" y="2067678"/>
            <a:ext cx="2512644" cy="129100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: 圓角 22">
            <a:extLst>
              <a:ext uri="{FF2B5EF4-FFF2-40B4-BE49-F238E27FC236}">
                <a16:creationId xmlns:a16="http://schemas.microsoft.com/office/drawing/2014/main" id="{D7072597-449B-44FD-84BF-BFB10B5361B5}"/>
              </a:ext>
            </a:extLst>
          </p:cNvPr>
          <p:cNvSpPr/>
          <p:nvPr/>
        </p:nvSpPr>
        <p:spPr>
          <a:xfrm>
            <a:off x="4942386" y="2067677"/>
            <a:ext cx="2512644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23">
            <a:extLst>
              <a:ext uri="{FF2B5EF4-FFF2-40B4-BE49-F238E27FC236}">
                <a16:creationId xmlns:a16="http://schemas.microsoft.com/office/drawing/2014/main" id="{C2E85ABD-44F3-4E59-BF3B-743EB2031FEE}"/>
              </a:ext>
            </a:extLst>
          </p:cNvPr>
          <p:cNvSpPr txBox="1"/>
          <p:nvPr/>
        </p:nvSpPr>
        <p:spPr>
          <a:xfrm>
            <a:off x="1211772" y="37479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" name="直線單箭頭接點 24">
            <a:extLst>
              <a:ext uri="{FF2B5EF4-FFF2-40B4-BE49-F238E27FC236}">
                <a16:creationId xmlns:a16="http://schemas.microsoft.com/office/drawing/2014/main" id="{8F6C8DDE-8B6C-41F0-86A1-7B57F933DC4E}"/>
              </a:ext>
            </a:extLst>
          </p:cNvPr>
          <p:cNvCxnSpPr/>
          <p:nvPr/>
        </p:nvCxnSpPr>
        <p:spPr>
          <a:xfrm>
            <a:off x="4014149" y="27233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25">
            <a:extLst>
              <a:ext uri="{FF2B5EF4-FFF2-40B4-BE49-F238E27FC236}">
                <a16:creationId xmlns:a16="http://schemas.microsoft.com/office/drawing/2014/main" id="{FBC8FB10-05A3-436D-B1E1-60FC2A1B9D73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613673" y="33586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26">
            <a:extLst>
              <a:ext uri="{FF2B5EF4-FFF2-40B4-BE49-F238E27FC236}">
                <a16:creationId xmlns:a16="http://schemas.microsoft.com/office/drawing/2014/main" id="{2CC8EC79-AA4F-470E-8C8B-94C06E3E135F}"/>
              </a:ext>
            </a:extLst>
          </p:cNvPr>
          <p:cNvSpPr txBox="1"/>
          <p:nvPr/>
        </p:nvSpPr>
        <p:spPr>
          <a:xfrm>
            <a:off x="4796807" y="11836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0" name="直線單箭頭接點 27">
            <a:extLst>
              <a:ext uri="{FF2B5EF4-FFF2-40B4-BE49-F238E27FC236}">
                <a16:creationId xmlns:a16="http://schemas.microsoft.com/office/drawing/2014/main" id="{48101A17-AFBC-43CD-BC35-7CA6FEE05AE8}"/>
              </a:ext>
            </a:extLst>
          </p:cNvPr>
          <p:cNvCxnSpPr>
            <a:cxnSpLocks/>
          </p:cNvCxnSpPr>
          <p:nvPr/>
        </p:nvCxnSpPr>
        <p:spPr>
          <a:xfrm flipV="1">
            <a:off x="6198708" y="16783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3">
            <a:extLst>
              <a:ext uri="{FF2B5EF4-FFF2-40B4-BE49-F238E27FC236}">
                <a16:creationId xmlns:a16="http://schemas.microsoft.com/office/drawing/2014/main" id="{F704FA06-B9A2-4339-9189-4C7ED946CF32}"/>
              </a:ext>
            </a:extLst>
          </p:cNvPr>
          <p:cNvSpPr/>
          <p:nvPr/>
        </p:nvSpPr>
        <p:spPr>
          <a:xfrm>
            <a:off x="4752567" y="1171143"/>
            <a:ext cx="2892282" cy="2428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316885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 bwMode="auto">
          <a:xfrm>
            <a:off x="1195070" y="2238375"/>
            <a:ext cx="3886835" cy="400050"/>
            <a:chOff x="6255321" y="1264843"/>
            <a:chExt cx="3419123" cy="774704"/>
          </a:xfrm>
          <a:solidFill>
            <a:srgbClr val="8FAADC"/>
          </a:solidFill>
        </p:grpSpPr>
        <p:sp>
          <p:nvSpPr>
            <p:cNvPr id="34" name="圆角矩形 26"/>
            <p:cNvSpPr/>
            <p:nvPr/>
          </p:nvSpPr>
          <p:spPr>
            <a:xfrm>
              <a:off x="6255321" y="1304094"/>
              <a:ext cx="3419123" cy="658211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Encoder-Decoder</a:t>
              </a: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结构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6273700" y="1264843"/>
              <a:ext cx="3396934" cy="774704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1" b="681"/>
          <a:stretch>
            <a:fillRect/>
          </a:stretch>
        </p:blipFill>
        <p:spPr>
          <a:xfrm>
            <a:off x="3605982" y="7379"/>
            <a:ext cx="5538018" cy="1600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圆角矩形 24"/>
          <p:cNvSpPr/>
          <p:nvPr/>
        </p:nvSpPr>
        <p:spPr>
          <a:xfrm>
            <a:off x="353484" y="1621892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1216831" y="1628257"/>
            <a:ext cx="3866132" cy="400150"/>
            <a:chOff x="6274658" y="1378056"/>
            <a:chExt cx="3419123" cy="598634"/>
          </a:xfrm>
          <a:solidFill>
            <a:srgbClr val="8FAADC"/>
          </a:solidFill>
        </p:grpSpPr>
        <p:sp>
          <p:nvSpPr>
            <p:cNvPr id="15" name="圆角矩形 26"/>
            <p:cNvSpPr/>
            <p:nvPr/>
          </p:nvSpPr>
          <p:spPr>
            <a:xfrm>
              <a:off x="6274658" y="1421414"/>
              <a:ext cx="3419123" cy="511504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大模型背景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489421" y="1378056"/>
              <a:ext cx="3070913" cy="598634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</a:p>
          </p:txBody>
        </p:sp>
      </p:grpSp>
      <p:sp>
        <p:nvSpPr>
          <p:cNvPr id="32" name="圆角矩形 24"/>
          <p:cNvSpPr/>
          <p:nvPr/>
        </p:nvSpPr>
        <p:spPr>
          <a:xfrm>
            <a:off x="353484" y="2233075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6" name="圆角矩形 24"/>
          <p:cNvSpPr/>
          <p:nvPr/>
        </p:nvSpPr>
        <p:spPr>
          <a:xfrm>
            <a:off x="353484" y="2854972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 bwMode="auto">
          <a:xfrm>
            <a:off x="1087755" y="2834005"/>
            <a:ext cx="3995420" cy="403225"/>
            <a:chOff x="6122090" y="1637603"/>
            <a:chExt cx="3536856" cy="583791"/>
          </a:xfrm>
          <a:solidFill>
            <a:srgbClr val="8FAADC"/>
          </a:solidFill>
        </p:grpSpPr>
        <p:sp>
          <p:nvSpPr>
            <p:cNvPr id="38" name="圆角矩形 26"/>
            <p:cNvSpPr/>
            <p:nvPr/>
          </p:nvSpPr>
          <p:spPr>
            <a:xfrm>
              <a:off x="6239823" y="1637603"/>
              <a:ext cx="3419123" cy="583791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模型训练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122090" y="1669858"/>
              <a:ext cx="3419123" cy="534398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圆角矩形 24"/>
          <p:cNvSpPr/>
          <p:nvPr/>
        </p:nvSpPr>
        <p:spPr>
          <a:xfrm>
            <a:off x="353484" y="3494507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 bwMode="auto">
          <a:xfrm>
            <a:off x="1205865" y="3479800"/>
            <a:ext cx="3877310" cy="384810"/>
            <a:chOff x="6267875" y="1500827"/>
            <a:chExt cx="3437901" cy="756874"/>
          </a:xfrm>
          <a:solidFill>
            <a:srgbClr val="8FAADC"/>
          </a:solidFill>
        </p:grpSpPr>
        <p:sp>
          <p:nvSpPr>
            <p:cNvPr id="42" name="圆角矩形 26"/>
            <p:cNvSpPr/>
            <p:nvPr/>
          </p:nvSpPr>
          <p:spPr>
            <a:xfrm>
              <a:off x="6286653" y="1529365"/>
              <a:ext cx="3419123" cy="728336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预训练任务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6267875" y="1500827"/>
              <a:ext cx="3419122" cy="726127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圆角矩形 24">
            <a:extLst>
              <a:ext uri="{FF2B5EF4-FFF2-40B4-BE49-F238E27FC236}">
                <a16:creationId xmlns:a16="http://schemas.microsoft.com/office/drawing/2014/main" id="{ED259E5B-1E66-4755-868A-A3DE2642041D}"/>
              </a:ext>
            </a:extLst>
          </p:cNvPr>
          <p:cNvSpPr/>
          <p:nvPr/>
        </p:nvSpPr>
        <p:spPr>
          <a:xfrm>
            <a:off x="353484" y="4089080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7F79923-5785-47B1-852E-DCBDA470FF2D}"/>
              </a:ext>
            </a:extLst>
          </p:cNvPr>
          <p:cNvGrpSpPr/>
          <p:nvPr/>
        </p:nvGrpSpPr>
        <p:grpSpPr bwMode="auto">
          <a:xfrm>
            <a:off x="1205865" y="4074373"/>
            <a:ext cx="3877310" cy="384810"/>
            <a:chOff x="6267875" y="1500827"/>
            <a:chExt cx="3437901" cy="756874"/>
          </a:xfrm>
          <a:solidFill>
            <a:srgbClr val="8FAADC"/>
          </a:solidFill>
        </p:grpSpPr>
        <p:sp>
          <p:nvSpPr>
            <p:cNvPr id="21" name="圆角矩形 26">
              <a:extLst>
                <a:ext uri="{FF2B5EF4-FFF2-40B4-BE49-F238E27FC236}">
                  <a16:creationId xmlns:a16="http://schemas.microsoft.com/office/drawing/2014/main" id="{40CC37BA-602E-40E5-8555-0C13682298F0}"/>
                </a:ext>
              </a:extLst>
            </p:cNvPr>
            <p:cNvSpPr/>
            <p:nvPr/>
          </p:nvSpPr>
          <p:spPr>
            <a:xfrm>
              <a:off x="6286653" y="1529365"/>
              <a:ext cx="3419123" cy="728336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其他模态的任务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FF82B28-2421-4078-8CBA-3520DD25F607}"/>
                </a:ext>
              </a:extLst>
            </p:cNvPr>
            <p:cNvSpPr/>
            <p:nvPr/>
          </p:nvSpPr>
          <p:spPr>
            <a:xfrm>
              <a:off x="6267875" y="1500827"/>
              <a:ext cx="3419122" cy="726127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00570-B959-4DDD-A1FF-2CE3041F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自回归生成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4E1303F-24B7-4E83-B4AD-9017F6DF2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78" y="625475"/>
            <a:ext cx="5935968" cy="4121150"/>
          </a:xfrm>
        </p:spPr>
      </p:pic>
    </p:spTree>
    <p:extLst>
      <p:ext uri="{BB962C8B-B14F-4D97-AF65-F5344CB8AC3E}">
        <p14:creationId xmlns:p14="http://schemas.microsoft.com/office/powerpoint/2010/main" val="336112692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9B5998-ED65-44A8-8063-EC874D28C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自回归生成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DC71F34-AD59-401E-88A9-24596EC8C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57" y="625475"/>
            <a:ext cx="6858610" cy="4121150"/>
          </a:xfrm>
        </p:spPr>
      </p:pic>
    </p:spTree>
    <p:extLst>
      <p:ext uri="{BB962C8B-B14F-4D97-AF65-F5344CB8AC3E}">
        <p14:creationId xmlns:p14="http://schemas.microsoft.com/office/powerpoint/2010/main" val="2851752300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E049E-A7A4-4DFA-8A0B-5A1B2147E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自回归生成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681F0C9-6EE0-4F44-B21E-0752457E1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89" y="625475"/>
            <a:ext cx="5069946" cy="4121150"/>
          </a:xfrm>
        </p:spPr>
      </p:pic>
    </p:spTree>
    <p:extLst>
      <p:ext uri="{BB962C8B-B14F-4D97-AF65-F5344CB8AC3E}">
        <p14:creationId xmlns:p14="http://schemas.microsoft.com/office/powerpoint/2010/main" val="2970419718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23F3C-9DE4-4A13-B87B-5F3F62C4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r>
              <a:rPr lang="en-US" altLang="zh-CN" dirty="0"/>
              <a:t>-</a:t>
            </a:r>
            <a:r>
              <a:rPr lang="zh-CN" altLang="en-US" dirty="0"/>
              <a:t>解码器结构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BCCD780-C5BD-4C7C-9083-66340AB11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35" y="719075"/>
            <a:ext cx="4892054" cy="4121150"/>
          </a:xfrm>
        </p:spPr>
      </p:pic>
    </p:spTree>
    <p:extLst>
      <p:ext uri="{BB962C8B-B14F-4D97-AF65-F5344CB8AC3E}">
        <p14:creationId xmlns:p14="http://schemas.microsoft.com/office/powerpoint/2010/main" val="2573075829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08F13F-6FD2-4AB8-AF25-EE912D65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掩蔽自注意力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760D65-B024-4732-A1BF-B40A45C0C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82" y="675875"/>
            <a:ext cx="5631235" cy="4121150"/>
          </a:xfrm>
        </p:spPr>
      </p:pic>
    </p:spTree>
    <p:extLst>
      <p:ext uri="{BB962C8B-B14F-4D97-AF65-F5344CB8AC3E}">
        <p14:creationId xmlns:p14="http://schemas.microsoft.com/office/powerpoint/2010/main" val="1461112909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330AE-77CD-4CFF-A686-AEF33BF40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掩蔽自注意力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9C65530-4D97-4DB8-BB59-0B6313B91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85" y="625475"/>
            <a:ext cx="7005955" cy="4121150"/>
          </a:xfrm>
        </p:spPr>
      </p:pic>
    </p:spTree>
    <p:extLst>
      <p:ext uri="{BB962C8B-B14F-4D97-AF65-F5344CB8AC3E}">
        <p14:creationId xmlns:p14="http://schemas.microsoft.com/office/powerpoint/2010/main" val="3003984757"/>
      </p:ext>
    </p:extLst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36F478-951F-4513-8EE8-DC5DB7E5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掩蔽自注意力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050FC5C-184F-48AE-ABD4-763ADA6D3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49" y="625475"/>
            <a:ext cx="6260427" cy="4121150"/>
          </a:xfrm>
        </p:spPr>
      </p:pic>
    </p:spTree>
    <p:extLst>
      <p:ext uri="{BB962C8B-B14F-4D97-AF65-F5344CB8AC3E}">
        <p14:creationId xmlns:p14="http://schemas.microsoft.com/office/powerpoint/2010/main" val="2122272528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1A266-0271-4A29-B647-CADF606D8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自回归生成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55B32D9-55F8-4C0D-9DA5-4E213778A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39" y="625475"/>
            <a:ext cx="5609847" cy="4121150"/>
          </a:xfrm>
        </p:spPr>
      </p:pic>
    </p:spTree>
    <p:extLst>
      <p:ext uri="{BB962C8B-B14F-4D97-AF65-F5344CB8AC3E}">
        <p14:creationId xmlns:p14="http://schemas.microsoft.com/office/powerpoint/2010/main" val="2394433212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2EECC-EAF8-4A90-A226-BD9A7092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自回归生成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77611F-E30A-4D59-82C3-45C28619D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148" y="625475"/>
            <a:ext cx="5679829" cy="4121150"/>
          </a:xfrm>
        </p:spPr>
      </p:pic>
    </p:spTree>
    <p:extLst>
      <p:ext uri="{BB962C8B-B14F-4D97-AF65-F5344CB8AC3E}">
        <p14:creationId xmlns:p14="http://schemas.microsoft.com/office/powerpoint/2010/main" val="291168594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18CB6-BBAF-418E-9846-AD8AD27E6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自回归生成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72C5714-95EE-4571-B8A2-B6114819F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3" y="625475"/>
            <a:ext cx="5803899" cy="4121150"/>
          </a:xfrm>
        </p:spPr>
      </p:pic>
    </p:spTree>
    <p:extLst>
      <p:ext uri="{BB962C8B-B14F-4D97-AF65-F5344CB8AC3E}">
        <p14:creationId xmlns:p14="http://schemas.microsoft.com/office/powerpoint/2010/main" val="2653993695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925764" y="2790522"/>
            <a:ext cx="242887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大模型背景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1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6D461-E4BD-4EC6-9A1E-B1D2912E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非自回归生成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0AD0011-3490-4D51-B013-C231B22DC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29" y="603874"/>
            <a:ext cx="6093271" cy="4241725"/>
          </a:xfrm>
        </p:spPr>
      </p:pic>
    </p:spTree>
    <p:extLst>
      <p:ext uri="{BB962C8B-B14F-4D97-AF65-F5344CB8AC3E}">
        <p14:creationId xmlns:p14="http://schemas.microsoft.com/office/powerpoint/2010/main" val="1787484765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86324-769F-4738-874C-16434C0B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Encoder-Decoder</a:t>
            </a:r>
            <a:r>
              <a:rPr lang="zh-CN" altLang="en-US" dirty="0"/>
              <a:t>联合工作</a:t>
            </a:r>
          </a:p>
        </p:txBody>
      </p:sp>
      <p:sp>
        <p:nvSpPr>
          <p:cNvPr id="4" name="矩形: 圓角 16">
            <a:extLst>
              <a:ext uri="{FF2B5EF4-FFF2-40B4-BE49-F238E27FC236}">
                <a16:creationId xmlns:a16="http://schemas.microsoft.com/office/drawing/2014/main" id="{7409B1CD-8C4B-461D-A1C9-8AE723FDE656}"/>
              </a:ext>
            </a:extLst>
          </p:cNvPr>
          <p:cNvSpPr/>
          <p:nvPr/>
        </p:nvSpPr>
        <p:spPr>
          <a:xfrm>
            <a:off x="1515785" y="2053278"/>
            <a:ext cx="2512644" cy="129100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: 圓角 22">
            <a:extLst>
              <a:ext uri="{FF2B5EF4-FFF2-40B4-BE49-F238E27FC236}">
                <a16:creationId xmlns:a16="http://schemas.microsoft.com/office/drawing/2014/main" id="{8E1C3F0A-3B77-447D-A9FD-01F1CFFE6650}"/>
              </a:ext>
            </a:extLst>
          </p:cNvPr>
          <p:cNvSpPr/>
          <p:nvPr/>
        </p:nvSpPr>
        <p:spPr>
          <a:xfrm>
            <a:off x="5100820" y="2053277"/>
            <a:ext cx="2512644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23">
            <a:extLst>
              <a:ext uri="{FF2B5EF4-FFF2-40B4-BE49-F238E27FC236}">
                <a16:creationId xmlns:a16="http://schemas.microsoft.com/office/drawing/2014/main" id="{EF02372E-4111-4F4A-94C7-B3A26D1842C7}"/>
              </a:ext>
            </a:extLst>
          </p:cNvPr>
          <p:cNvSpPr txBox="1"/>
          <p:nvPr/>
        </p:nvSpPr>
        <p:spPr>
          <a:xfrm>
            <a:off x="1370206" y="37335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" name="直線單箭頭接點 24">
            <a:extLst>
              <a:ext uri="{FF2B5EF4-FFF2-40B4-BE49-F238E27FC236}">
                <a16:creationId xmlns:a16="http://schemas.microsoft.com/office/drawing/2014/main" id="{E9FB2983-C4DE-4FEF-A455-5EE9A9422ACB}"/>
              </a:ext>
            </a:extLst>
          </p:cNvPr>
          <p:cNvCxnSpPr/>
          <p:nvPr/>
        </p:nvCxnSpPr>
        <p:spPr>
          <a:xfrm>
            <a:off x="4172583" y="27089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25">
            <a:extLst>
              <a:ext uri="{FF2B5EF4-FFF2-40B4-BE49-F238E27FC236}">
                <a16:creationId xmlns:a16="http://schemas.microsoft.com/office/drawing/2014/main" id="{5BB314ED-B186-4A05-B67F-553D27EB745D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772107" y="33442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26">
            <a:extLst>
              <a:ext uri="{FF2B5EF4-FFF2-40B4-BE49-F238E27FC236}">
                <a16:creationId xmlns:a16="http://schemas.microsoft.com/office/drawing/2014/main" id="{21B0E2D9-EE6E-41DF-8776-F37B40186110}"/>
              </a:ext>
            </a:extLst>
          </p:cNvPr>
          <p:cNvSpPr txBox="1"/>
          <p:nvPr/>
        </p:nvSpPr>
        <p:spPr>
          <a:xfrm>
            <a:off x="4955241" y="11692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0" name="直線單箭頭接點 27">
            <a:extLst>
              <a:ext uri="{FF2B5EF4-FFF2-40B4-BE49-F238E27FC236}">
                <a16:creationId xmlns:a16="http://schemas.microsoft.com/office/drawing/2014/main" id="{BE953AB1-613F-45DD-825D-CC84D3156FBD}"/>
              </a:ext>
            </a:extLst>
          </p:cNvPr>
          <p:cNvCxnSpPr>
            <a:cxnSpLocks/>
          </p:cNvCxnSpPr>
          <p:nvPr/>
        </p:nvCxnSpPr>
        <p:spPr>
          <a:xfrm flipV="1">
            <a:off x="6357142" y="16639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3">
            <a:extLst>
              <a:ext uri="{FF2B5EF4-FFF2-40B4-BE49-F238E27FC236}">
                <a16:creationId xmlns:a16="http://schemas.microsoft.com/office/drawing/2014/main" id="{D19CF468-041F-4726-AD9F-8B717A3C44E8}"/>
              </a:ext>
            </a:extLst>
          </p:cNvPr>
          <p:cNvSpPr/>
          <p:nvPr/>
        </p:nvSpPr>
        <p:spPr>
          <a:xfrm>
            <a:off x="1355461" y="1108202"/>
            <a:ext cx="6433077" cy="3153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投影片編號版面配置區 4">
            <a:extLst>
              <a:ext uri="{FF2B5EF4-FFF2-40B4-BE49-F238E27FC236}">
                <a16:creationId xmlns:a16="http://schemas.microsoft.com/office/drawing/2014/main" id="{0F0197ED-D290-4E8B-8C1E-CD396E175743}"/>
              </a:ext>
            </a:extLst>
          </p:cNvPr>
          <p:cNvSpPr txBox="1">
            <a:spLocks/>
          </p:cNvSpPr>
          <p:nvPr/>
        </p:nvSpPr>
        <p:spPr>
          <a:xfrm>
            <a:off x="5471584" y="42179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14FE7D4A-7B99-4F9B-9C7F-3AECE8C25A38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5478666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3E55B-9981-40B4-AD37-39957479B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ED071555-1C28-44E8-9709-2E27DC89C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8100" y="63636"/>
            <a:ext cx="3429380" cy="4987351"/>
          </a:xfrm>
          <a:prstGeom prst="rect">
            <a:avLst/>
          </a:prstGeom>
        </p:spPr>
      </p:pic>
      <p:sp>
        <p:nvSpPr>
          <p:cNvPr id="5" name="矩形: 圓角 6">
            <a:extLst>
              <a:ext uri="{FF2B5EF4-FFF2-40B4-BE49-F238E27FC236}">
                <a16:creationId xmlns:a16="http://schemas.microsoft.com/office/drawing/2014/main" id="{00132A6B-1EB5-441A-A511-4C9F66EE5E6B}"/>
              </a:ext>
            </a:extLst>
          </p:cNvPr>
          <p:cNvSpPr/>
          <p:nvPr/>
        </p:nvSpPr>
        <p:spPr>
          <a:xfrm>
            <a:off x="4739640" y="1803283"/>
            <a:ext cx="1304925" cy="8903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7">
            <a:extLst>
              <a:ext uri="{FF2B5EF4-FFF2-40B4-BE49-F238E27FC236}">
                <a16:creationId xmlns:a16="http://schemas.microsoft.com/office/drawing/2014/main" id="{AA1AD3E4-066B-43F9-A28B-9706A9175E19}"/>
              </a:ext>
            </a:extLst>
          </p:cNvPr>
          <p:cNvSpPr txBox="1"/>
          <p:nvPr/>
        </p:nvSpPr>
        <p:spPr>
          <a:xfrm>
            <a:off x="6911249" y="1272323"/>
            <a:ext cx="1617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Cross attention</a:t>
            </a:r>
            <a:endParaRPr lang="zh-TW" altLang="en-US" sz="2400" dirty="0"/>
          </a:p>
        </p:txBody>
      </p:sp>
      <p:cxnSp>
        <p:nvCxnSpPr>
          <p:cNvPr id="7" name="直線單箭頭接點 9">
            <a:extLst>
              <a:ext uri="{FF2B5EF4-FFF2-40B4-BE49-F238E27FC236}">
                <a16:creationId xmlns:a16="http://schemas.microsoft.com/office/drawing/2014/main" id="{80CB5390-777F-49AC-BA5C-FF00D7E9618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044565" y="1687822"/>
            <a:ext cx="866684" cy="2200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10">
            <a:extLst>
              <a:ext uri="{FF2B5EF4-FFF2-40B4-BE49-F238E27FC236}">
                <a16:creationId xmlns:a16="http://schemas.microsoft.com/office/drawing/2014/main" id="{9CECE443-4EFA-47A9-9209-353C65FE992B}"/>
              </a:ext>
            </a:extLst>
          </p:cNvPr>
          <p:cNvSpPr/>
          <p:nvPr/>
        </p:nvSpPr>
        <p:spPr>
          <a:xfrm>
            <a:off x="4908581" y="2297858"/>
            <a:ext cx="253816" cy="273740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11">
            <a:extLst>
              <a:ext uri="{FF2B5EF4-FFF2-40B4-BE49-F238E27FC236}">
                <a16:creationId xmlns:a16="http://schemas.microsoft.com/office/drawing/2014/main" id="{429D9E9C-DCCB-4D2D-B1F9-69B3C7A619C6}"/>
              </a:ext>
            </a:extLst>
          </p:cNvPr>
          <p:cNvSpPr/>
          <p:nvPr/>
        </p:nvSpPr>
        <p:spPr>
          <a:xfrm>
            <a:off x="5199295" y="2297858"/>
            <a:ext cx="253816" cy="273740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12">
            <a:extLst>
              <a:ext uri="{FF2B5EF4-FFF2-40B4-BE49-F238E27FC236}">
                <a16:creationId xmlns:a16="http://schemas.microsoft.com/office/drawing/2014/main" id="{2201F022-6BAF-4A51-94A1-3E960346A790}"/>
              </a:ext>
            </a:extLst>
          </p:cNvPr>
          <p:cNvSpPr/>
          <p:nvPr/>
        </p:nvSpPr>
        <p:spPr>
          <a:xfrm>
            <a:off x="5536316" y="2290818"/>
            <a:ext cx="253816" cy="28078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986655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BC39AF-363C-454D-A96C-8A7AC04C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Cross-Attention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E0F3C3A-0A85-4AAD-9F80-59B9F2D27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32" y="516857"/>
            <a:ext cx="5631868" cy="4277369"/>
          </a:xfrm>
        </p:spPr>
      </p:pic>
    </p:spTree>
    <p:extLst>
      <p:ext uri="{BB962C8B-B14F-4D97-AF65-F5344CB8AC3E}">
        <p14:creationId xmlns:p14="http://schemas.microsoft.com/office/powerpoint/2010/main" val="3562739576"/>
      </p:ext>
    </p:extLst>
  </p:cSld>
  <p:clrMapOvr>
    <a:masterClrMapping/>
  </p:clrMapOvr>
  <p:transition spd="slow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559C6-CC9E-4373-8C74-37A1FD006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Cross-Attention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D327980-496C-4E4F-B364-88863105B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016" y="625475"/>
            <a:ext cx="5410092" cy="4121150"/>
          </a:xfrm>
        </p:spPr>
      </p:pic>
    </p:spTree>
    <p:extLst>
      <p:ext uri="{BB962C8B-B14F-4D97-AF65-F5344CB8AC3E}">
        <p14:creationId xmlns:p14="http://schemas.microsoft.com/office/powerpoint/2010/main" val="3565223508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F40F2-7883-436E-B63B-124FD185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Cross-Attention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BC74EC4-24BB-4301-8F5F-805E36815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67" y="625475"/>
            <a:ext cx="5565990" cy="4121150"/>
          </a:xfrm>
        </p:spPr>
      </p:pic>
    </p:spTree>
    <p:extLst>
      <p:ext uri="{BB962C8B-B14F-4D97-AF65-F5344CB8AC3E}">
        <p14:creationId xmlns:p14="http://schemas.microsoft.com/office/powerpoint/2010/main" val="635858771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2C7470-FF43-4DE0-950B-84F123534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Cross-Attention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9C6549-3287-4E20-B535-4959DB5E4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Source of image: </a:t>
            </a:r>
          </a:p>
          <a:p>
            <a:r>
              <a:rPr lang="zh-TW" altLang="en-US" dirty="0"/>
              <a:t>https://arxiv.org/abs/2005.08081</a:t>
            </a:r>
          </a:p>
          <a:p>
            <a:endParaRPr lang="zh-CN" altLang="en-US" dirty="0"/>
          </a:p>
        </p:txBody>
      </p:sp>
      <p:pic>
        <p:nvPicPr>
          <p:cNvPr id="5" name="圖片 7">
            <a:extLst>
              <a:ext uri="{FF2B5EF4-FFF2-40B4-BE49-F238E27FC236}">
                <a16:creationId xmlns:a16="http://schemas.microsoft.com/office/drawing/2014/main" id="{71AC4E74-4012-4DC0-8464-788D91380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773" y="60117"/>
            <a:ext cx="2363203" cy="2457417"/>
          </a:xfrm>
          <a:prstGeom prst="rect">
            <a:avLst/>
          </a:prstGeom>
        </p:spPr>
      </p:pic>
      <p:pic>
        <p:nvPicPr>
          <p:cNvPr id="6" name="圖片 9">
            <a:extLst>
              <a:ext uri="{FF2B5EF4-FFF2-40B4-BE49-F238E27FC236}">
                <a16:creationId xmlns:a16="http://schemas.microsoft.com/office/drawing/2014/main" id="{4583DC79-DE08-4165-A54F-BD301C8A7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750"/>
            <a:ext cx="8943474" cy="25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01801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3186868" y="2762591"/>
            <a:ext cx="198002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模型训练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1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72030277"/>
      </p:ext>
    </p:extLst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82D6A-1F4C-4A74-9E19-3BDEC8C9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Self-supervised Learning</a:t>
            </a:r>
            <a:endParaRPr lang="zh-CN" altLang="en-US" dirty="0"/>
          </a:p>
        </p:txBody>
      </p:sp>
      <p:pic>
        <p:nvPicPr>
          <p:cNvPr id="57" name="内容占位符 56">
            <a:extLst>
              <a:ext uri="{FF2B5EF4-FFF2-40B4-BE49-F238E27FC236}">
                <a16:creationId xmlns:a16="http://schemas.microsoft.com/office/drawing/2014/main" id="{B58A802B-2A24-439B-97D9-49200D270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148" y="625475"/>
            <a:ext cx="6039829" cy="4121150"/>
          </a:xfrm>
        </p:spPr>
      </p:pic>
    </p:spTree>
    <p:extLst>
      <p:ext uri="{BB962C8B-B14F-4D97-AF65-F5344CB8AC3E}">
        <p14:creationId xmlns:p14="http://schemas.microsoft.com/office/powerpoint/2010/main" val="3575523789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BE1CAD-E601-4F7E-B80F-9775D3A8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编码器结构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4AD9BE4-A64C-4FED-B090-C3B3A3B89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50" y="625475"/>
            <a:ext cx="5920624" cy="4121150"/>
          </a:xfrm>
        </p:spPr>
      </p:pic>
    </p:spTree>
    <p:extLst>
      <p:ext uri="{BB962C8B-B14F-4D97-AF65-F5344CB8AC3E}">
        <p14:creationId xmlns:p14="http://schemas.microsoft.com/office/powerpoint/2010/main" val="2743732765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3">
            <a:extLst>
              <a:ext uri="{FF2B5EF4-FFF2-40B4-BE49-F238E27FC236}">
                <a16:creationId xmlns:a16="http://schemas.microsoft.com/office/drawing/2014/main" id="{27A103A8-0117-40EA-B639-F13F9F817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930" y="1101550"/>
            <a:ext cx="3258664" cy="41211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伯特一家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901E83-8AFF-46D4-91D2-6B590627439E}"/>
              </a:ext>
            </a:extLst>
          </p:cNvPr>
          <p:cNvSpPr/>
          <p:nvPr/>
        </p:nvSpPr>
        <p:spPr>
          <a:xfrm>
            <a:off x="175301" y="3539793"/>
            <a:ext cx="2462980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ELMo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mbeddings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from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anguage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dels)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D6CF5A-5915-40B9-BD65-D2BD5C10E120}"/>
              </a:ext>
            </a:extLst>
          </p:cNvPr>
          <p:cNvSpPr/>
          <p:nvPr/>
        </p:nvSpPr>
        <p:spPr>
          <a:xfrm>
            <a:off x="5977384" y="1397594"/>
            <a:ext cx="3314700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(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idirectional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ncoder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epresentations from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ransformers)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03CB9F-80FA-4807-88AA-4C47776CFFEF}"/>
              </a:ext>
            </a:extLst>
          </p:cNvPr>
          <p:cNvSpPr/>
          <p:nvPr/>
        </p:nvSpPr>
        <p:spPr>
          <a:xfrm>
            <a:off x="2414487" y="445953"/>
            <a:ext cx="4464844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ERNIE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nhanced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epresentation through K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owledge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gration)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7">
            <a:extLst>
              <a:ext uri="{FF2B5EF4-FFF2-40B4-BE49-F238E27FC236}">
                <a16:creationId xmlns:a16="http://schemas.microsoft.com/office/drawing/2014/main" id="{FCB55549-6053-42CE-BB34-40494804E1D3}"/>
              </a:ext>
            </a:extLst>
          </p:cNvPr>
          <p:cNvSpPr txBox="1"/>
          <p:nvPr/>
        </p:nvSpPr>
        <p:spPr>
          <a:xfrm>
            <a:off x="159424" y="1675562"/>
            <a:ext cx="366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Big Bird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Transformers for Longer Sequences</a:t>
            </a:r>
          </a:p>
        </p:txBody>
      </p:sp>
      <p:cxnSp>
        <p:nvCxnSpPr>
          <p:cNvPr id="12" name="直線單箭頭接點 10">
            <a:extLst>
              <a:ext uri="{FF2B5EF4-FFF2-40B4-BE49-F238E27FC236}">
                <a16:creationId xmlns:a16="http://schemas.microsoft.com/office/drawing/2014/main" id="{16A11D98-7C95-43D9-94C5-2D0B897263C2}"/>
              </a:ext>
            </a:extLst>
          </p:cNvPr>
          <p:cNvCxnSpPr>
            <a:cxnSpLocks/>
          </p:cNvCxnSpPr>
          <p:nvPr/>
        </p:nvCxnSpPr>
        <p:spPr>
          <a:xfrm flipV="1">
            <a:off x="5977384" y="2718568"/>
            <a:ext cx="661016" cy="82122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3">
            <a:extLst>
              <a:ext uri="{FF2B5EF4-FFF2-40B4-BE49-F238E27FC236}">
                <a16:creationId xmlns:a16="http://schemas.microsoft.com/office/drawing/2014/main" id="{78EEEA37-8484-4B60-A884-AB7F3AB22D80}"/>
              </a:ext>
            </a:extLst>
          </p:cNvPr>
          <p:cNvCxnSpPr>
            <a:cxnSpLocks/>
          </p:cNvCxnSpPr>
          <p:nvPr/>
        </p:nvCxnSpPr>
        <p:spPr>
          <a:xfrm flipV="1">
            <a:off x="5313663" y="1276951"/>
            <a:ext cx="1" cy="1885174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5">
            <a:extLst>
              <a:ext uri="{FF2B5EF4-FFF2-40B4-BE49-F238E27FC236}">
                <a16:creationId xmlns:a16="http://schemas.microsoft.com/office/drawing/2014/main" id="{E80AE985-4AB7-4956-BFEF-DFFE65904BD5}"/>
              </a:ext>
            </a:extLst>
          </p:cNvPr>
          <p:cNvCxnSpPr>
            <a:cxnSpLocks/>
          </p:cNvCxnSpPr>
          <p:nvPr/>
        </p:nvCxnSpPr>
        <p:spPr>
          <a:xfrm flipH="1">
            <a:off x="3049930" y="2190271"/>
            <a:ext cx="1398857" cy="3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9">
            <a:extLst>
              <a:ext uri="{FF2B5EF4-FFF2-40B4-BE49-F238E27FC236}">
                <a16:creationId xmlns:a16="http://schemas.microsoft.com/office/drawing/2014/main" id="{1B291CFE-F1FC-43A3-9367-43B795DA3317}"/>
              </a:ext>
            </a:extLst>
          </p:cNvPr>
          <p:cNvCxnSpPr>
            <a:cxnSpLocks/>
          </p:cNvCxnSpPr>
          <p:nvPr/>
        </p:nvCxnSpPr>
        <p:spPr>
          <a:xfrm flipH="1">
            <a:off x="2450334" y="3960875"/>
            <a:ext cx="1437666" cy="3806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450778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AF599-8690-474F-B462-43FD277A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预训练</a:t>
            </a:r>
            <a:r>
              <a:rPr lang="en-US" altLang="zh-CN" dirty="0"/>
              <a:t>-</a:t>
            </a:r>
            <a:r>
              <a:rPr lang="zh-CN" altLang="en-US" dirty="0"/>
              <a:t>调优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3DCB176-93E1-4060-90CC-61C9EEEB5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656" y="625475"/>
            <a:ext cx="5758812" cy="4121150"/>
          </a:xfrm>
        </p:spPr>
      </p:pic>
    </p:spTree>
    <p:extLst>
      <p:ext uri="{BB962C8B-B14F-4D97-AF65-F5344CB8AC3E}">
        <p14:creationId xmlns:p14="http://schemas.microsoft.com/office/powerpoint/2010/main" val="43703401"/>
      </p:ext>
    </p:extLst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F1507-B31F-45EB-9B67-41C177B0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Masked Language Modeling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551E05-2601-49C7-9805-99A762798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24" y="625475"/>
            <a:ext cx="5496877" cy="4121150"/>
          </a:xfrm>
        </p:spPr>
      </p:pic>
    </p:spTree>
    <p:extLst>
      <p:ext uri="{BB962C8B-B14F-4D97-AF65-F5344CB8AC3E}">
        <p14:creationId xmlns:p14="http://schemas.microsoft.com/office/powerpoint/2010/main" val="2813145980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2923F-071D-49A1-84EA-86B4C3F2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Masked Language Modeling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9D1859-0E13-4DF5-B10C-D4180155A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10" y="625475"/>
            <a:ext cx="5281704" cy="4121150"/>
          </a:xfrm>
        </p:spPr>
      </p:pic>
    </p:spTree>
    <p:extLst>
      <p:ext uri="{BB962C8B-B14F-4D97-AF65-F5344CB8AC3E}">
        <p14:creationId xmlns:p14="http://schemas.microsoft.com/office/powerpoint/2010/main" val="2350014249"/>
      </p:ext>
    </p:extLst>
  </p:cSld>
  <p:clrMapOvr>
    <a:masterClrMapping/>
  </p:clrMapOvr>
  <p:transition spd="slow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7B18B6-D58C-4723-ABFB-201C31004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 Sentence Prediction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777DF54-9524-404A-A083-C3951DD2D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01" y="625475"/>
            <a:ext cx="6491723" cy="4121150"/>
          </a:xfrm>
        </p:spPr>
      </p:pic>
    </p:spTree>
    <p:extLst>
      <p:ext uri="{BB962C8B-B14F-4D97-AF65-F5344CB8AC3E}">
        <p14:creationId xmlns:p14="http://schemas.microsoft.com/office/powerpoint/2010/main" val="1025385716"/>
      </p:ext>
    </p:extLst>
  </p:cSld>
  <p:clrMapOvr>
    <a:masterClrMapping/>
  </p:clrMapOvr>
  <p:transition spd="slow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6ED42-D88F-4871-B6A5-CDA92D13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FCDF90E-957E-47AC-8B52-42745EC90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04" y="625475"/>
            <a:ext cx="5564716" cy="4121150"/>
          </a:xfrm>
        </p:spPr>
      </p:pic>
    </p:spTree>
    <p:extLst>
      <p:ext uri="{BB962C8B-B14F-4D97-AF65-F5344CB8AC3E}">
        <p14:creationId xmlns:p14="http://schemas.microsoft.com/office/powerpoint/2010/main" val="4179486849"/>
      </p:ext>
    </p:extLst>
  </p:cSld>
  <p:clrMapOvr>
    <a:masterClrMapping/>
  </p:clrMapOvr>
  <p:transition spd="slow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9759F-19B7-4EE5-9F76-1A4A3F2A5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GLUE scores</a:t>
            </a:r>
            <a:endParaRPr lang="zh-CN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42C012-BC54-4F1D-836C-32D6F68A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2" y="894474"/>
            <a:ext cx="8843736" cy="335266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BC2D8C-0794-4698-B1B2-F2C14E493FA3}"/>
              </a:ext>
            </a:extLst>
          </p:cNvPr>
          <p:cNvSpPr/>
          <p:nvPr/>
        </p:nvSpPr>
        <p:spPr>
          <a:xfrm>
            <a:off x="2103984" y="4377145"/>
            <a:ext cx="4936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image: https://arxiv.org/abs/1905.00537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6835765"/>
      </p:ext>
    </p:extLst>
  </p:cSld>
  <p:clrMapOvr>
    <a:masterClrMapping/>
  </p:clrMapOvr>
  <p:transition spd="slow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6A2FC1-DCD3-47C3-A2DB-67BFDBC50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6CAA4D8-8322-47EA-B3DB-8FD8F16B1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42" y="625475"/>
            <a:ext cx="5701440" cy="4121150"/>
          </a:xfrm>
        </p:spPr>
      </p:pic>
    </p:spTree>
    <p:extLst>
      <p:ext uri="{BB962C8B-B14F-4D97-AF65-F5344CB8AC3E}">
        <p14:creationId xmlns:p14="http://schemas.microsoft.com/office/powerpoint/2010/main" val="3197126455"/>
      </p:ext>
    </p:extLst>
  </p:cSld>
  <p:clrMapOvr>
    <a:masterClrMapping/>
  </p:clrMapOvr>
  <p:transition spd="slow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2C09A5-4F97-4896-82C0-A4098021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预训练 </a:t>
            </a:r>
            <a:r>
              <a:rPr lang="en-US" altLang="zh-CN" dirty="0"/>
              <a:t>Yes</a:t>
            </a:r>
            <a:r>
              <a:rPr lang="zh-CN" altLang="en-US" dirty="0"/>
              <a:t> </a:t>
            </a:r>
            <a:r>
              <a:rPr lang="en-US" altLang="zh-CN" dirty="0"/>
              <a:t>or No</a:t>
            </a:r>
            <a:r>
              <a:rPr lang="zh-CN" altLang="en-US" dirty="0"/>
              <a:t>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978C4E3-61B7-4BE5-B930-6A0F46DB9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17" y="625475"/>
            <a:ext cx="6314891" cy="4121150"/>
          </a:xfrm>
        </p:spPr>
      </p:pic>
    </p:spTree>
    <p:extLst>
      <p:ext uri="{BB962C8B-B14F-4D97-AF65-F5344CB8AC3E}">
        <p14:creationId xmlns:p14="http://schemas.microsoft.com/office/powerpoint/2010/main" val="995948022"/>
      </p:ext>
    </p:extLst>
  </p:cSld>
  <p:clrMapOvr>
    <a:masterClrMapping/>
  </p:clrMapOvr>
  <p:transition spd="slow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03681A-44E5-4BE8-B081-DC5EEEEE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同步的序列到序列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3F97976-E58E-418D-B7CA-6060942C0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95" y="625475"/>
            <a:ext cx="5750734" cy="4121150"/>
          </a:xfrm>
        </p:spPr>
      </p:pic>
    </p:spTree>
    <p:extLst>
      <p:ext uri="{BB962C8B-B14F-4D97-AF65-F5344CB8AC3E}">
        <p14:creationId xmlns:p14="http://schemas.microsoft.com/office/powerpoint/2010/main" val="2387636371"/>
      </p:ext>
    </p:extLst>
  </p:cSld>
  <p:clrMapOvr>
    <a:masterClrMapping/>
  </p:clrMapOvr>
  <p:transition spd="slow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70D9E-CD09-4ADE-B7B1-513C3B01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句子对分类（文本分类）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2664B3C-2ECA-47E1-A98E-73D164E1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40" y="625475"/>
            <a:ext cx="6614445" cy="4121150"/>
          </a:xfrm>
        </p:spPr>
      </p:pic>
    </p:spTree>
    <p:extLst>
      <p:ext uri="{BB962C8B-B14F-4D97-AF65-F5344CB8AC3E}">
        <p14:creationId xmlns:p14="http://schemas.microsoft.com/office/powerpoint/2010/main" val="2075971465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B46A0-B02D-4DC3-AFB7-E483EB62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模型参数量开始爆炸</a:t>
            </a:r>
          </a:p>
        </p:txBody>
      </p:sp>
      <p:pic>
        <p:nvPicPr>
          <p:cNvPr id="4" name="Picture 2" descr="LeeMeng - 進擊的BERT：NLP 界的巨人之力與遷移學習">
            <a:extLst>
              <a:ext uri="{FF2B5EF4-FFF2-40B4-BE49-F238E27FC236}">
                <a16:creationId xmlns:a16="http://schemas.microsoft.com/office/drawing/2014/main" id="{384188C6-7D3C-4FEF-BB96-CA9E5A1216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9" r="13167" b="-1"/>
          <a:stretch/>
        </p:blipFill>
        <p:spPr bwMode="auto">
          <a:xfrm>
            <a:off x="1682965" y="620767"/>
            <a:ext cx="5778070" cy="433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143" y="-85725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4CD1AF5-61F0-4CFA-A5A6-2DDABE5595FA}"/>
              </a:ext>
            </a:extLst>
          </p:cNvPr>
          <p:cNvSpPr/>
          <p:nvPr/>
        </p:nvSpPr>
        <p:spPr>
          <a:xfrm>
            <a:off x="3326979" y="5843544"/>
            <a:ext cx="661987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of image: https://leemeng.tw/attack_on_bert_transfer_learning_in_nlp.html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4">
            <a:extLst>
              <a:ext uri="{FF2B5EF4-FFF2-40B4-BE49-F238E27FC236}">
                <a16:creationId xmlns:a16="http://schemas.microsoft.com/office/drawing/2014/main" id="{2161B742-1370-4663-9F5B-E23BBF6CCF15}"/>
              </a:ext>
            </a:extLst>
          </p:cNvPr>
          <p:cNvSpPr txBox="1"/>
          <p:nvPr/>
        </p:nvSpPr>
        <p:spPr>
          <a:xfrm>
            <a:off x="2222080" y="1937609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9F852B2-50CD-4B0B-B0C8-D2EE59D92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890" y="1185877"/>
            <a:ext cx="1199765" cy="119976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7">
            <a:extLst>
              <a:ext uri="{FF2B5EF4-FFF2-40B4-BE49-F238E27FC236}">
                <a16:creationId xmlns:a16="http://schemas.microsoft.com/office/drawing/2014/main" id="{A4A3F53A-3D94-4629-AA76-AC566AEA4703}"/>
              </a:ext>
            </a:extLst>
          </p:cNvPr>
          <p:cNvSpPr txBox="1"/>
          <p:nvPr/>
        </p:nvSpPr>
        <p:spPr>
          <a:xfrm>
            <a:off x="5759997" y="2489552"/>
            <a:ext cx="1441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新細明體" panose="02020500000000000000" pitchFamily="18" charset="-120"/>
                <a:cs typeface="+mn-cs"/>
              </a:rPr>
              <a:t>Bertolt Hoover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8">
            <a:extLst>
              <a:ext uri="{FF2B5EF4-FFF2-40B4-BE49-F238E27FC236}">
                <a16:creationId xmlns:a16="http://schemas.microsoft.com/office/drawing/2014/main" id="{693F30A6-2E12-4F2F-8E1C-8ECBA0B17BBD}"/>
              </a:ext>
            </a:extLst>
          </p:cNvPr>
          <p:cNvSpPr txBox="1"/>
          <p:nvPr/>
        </p:nvSpPr>
        <p:spPr>
          <a:xfrm>
            <a:off x="1792176" y="2564354"/>
            <a:ext cx="1843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340M </a:t>
            </a:r>
          </a:p>
          <a:p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parameters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239772"/>
      </p:ext>
    </p:extLst>
  </p:cSld>
  <p:clrMapOvr>
    <a:masterClrMapping/>
  </p:clrMapOvr>
  <p:transition spd="slow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12525-E9A0-4CAC-B21D-599FB276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句子对分类（文本分类）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0BB1DB0-B39D-4EA1-8C4D-82F0D5698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83" y="625475"/>
            <a:ext cx="5810758" cy="4121150"/>
          </a:xfrm>
        </p:spPr>
      </p:pic>
    </p:spTree>
    <p:extLst>
      <p:ext uri="{BB962C8B-B14F-4D97-AF65-F5344CB8AC3E}">
        <p14:creationId xmlns:p14="http://schemas.microsoft.com/office/powerpoint/2010/main" val="830077377"/>
      </p:ext>
    </p:extLst>
  </p:cSld>
  <p:clrMapOvr>
    <a:masterClrMapping/>
  </p:clrMapOvr>
  <p:transition spd="slow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E0EB50-2CA6-4D9D-B518-C05FD3C1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抽取式阅读理解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94A4FA6-2185-4137-A7A8-6A64C17EB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29" y="625475"/>
            <a:ext cx="5975667" cy="4121150"/>
          </a:xfrm>
        </p:spPr>
      </p:pic>
    </p:spTree>
    <p:extLst>
      <p:ext uri="{BB962C8B-B14F-4D97-AF65-F5344CB8AC3E}">
        <p14:creationId xmlns:p14="http://schemas.microsoft.com/office/powerpoint/2010/main" val="1952717586"/>
      </p:ext>
    </p:extLst>
  </p:cSld>
  <p:clrMapOvr>
    <a:masterClrMapping/>
  </p:clrMapOvr>
  <p:transition spd="slow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E0EB50-2CA6-4D9D-B518-C05FD3C1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抽取式阅读理解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487BCC4-0212-436E-BC3D-307D205C8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22" y="625475"/>
            <a:ext cx="6065681" cy="4121150"/>
          </a:xfrm>
        </p:spPr>
      </p:pic>
    </p:spTree>
    <p:extLst>
      <p:ext uri="{BB962C8B-B14F-4D97-AF65-F5344CB8AC3E}">
        <p14:creationId xmlns:p14="http://schemas.microsoft.com/office/powerpoint/2010/main" val="2545168769"/>
      </p:ext>
    </p:extLst>
  </p:cSld>
  <p:clrMapOvr>
    <a:masterClrMapping/>
  </p:clrMapOvr>
  <p:transition spd="slow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00A6B-2A49-4445-8041-ACE9375A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抽取式机器阅读理解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5DB029-5C9E-4470-9B90-62FE623A3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044" y="625475"/>
            <a:ext cx="6046036" cy="4121150"/>
          </a:xfrm>
        </p:spPr>
      </p:pic>
    </p:spTree>
    <p:extLst>
      <p:ext uri="{BB962C8B-B14F-4D97-AF65-F5344CB8AC3E}">
        <p14:creationId xmlns:p14="http://schemas.microsoft.com/office/powerpoint/2010/main" val="2636376269"/>
      </p:ext>
    </p:extLst>
  </p:cSld>
  <p:clrMapOvr>
    <a:masterClrMapping/>
  </p:clrMapOvr>
  <p:transition spd="slow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925770" y="2790522"/>
            <a:ext cx="242887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预训练任务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1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90730930"/>
      </p:ext>
    </p:extLst>
  </p:cSld>
  <p:clrMapOvr>
    <a:masterClrMapping/>
  </p:clrMapOvr>
  <p:transition spd="slow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612FA-F33B-4B30-9553-B4A97151D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预训练任务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1D8DD6-748D-458A-9A32-3BFE8FEC0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Masked Language Modeling</a:t>
            </a:r>
            <a:endParaRPr lang="zh-CN" altLang="en-US" dirty="0"/>
          </a:p>
        </p:txBody>
      </p:sp>
      <p:pic>
        <p:nvPicPr>
          <p:cNvPr id="3074" name="Picture 2" descr="https://pic3.zhimg.com/v2-f0513b866855069dad06cca7ff0547ce_r.jpg">
            <a:extLst>
              <a:ext uri="{FF2B5EF4-FFF2-40B4-BE49-F238E27FC236}">
                <a16:creationId xmlns:a16="http://schemas.microsoft.com/office/drawing/2014/main" id="{B0C7C8D3-68A4-4294-BCED-63E205DE2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33" y="1231200"/>
            <a:ext cx="5603534" cy="368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307140"/>
      </p:ext>
    </p:extLst>
  </p:cSld>
  <p:clrMapOvr>
    <a:masterClrMapping/>
  </p:clrMapOvr>
  <p:transition spd="slow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BB030-E3E9-48FC-9325-FC2A20A5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预训练任务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107A81-D97E-4007-A666-06FD9C21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Next Sentence Prediction</a:t>
            </a:r>
            <a:endParaRPr lang="zh-CN" altLang="en-US" dirty="0"/>
          </a:p>
        </p:txBody>
      </p:sp>
      <p:pic>
        <p:nvPicPr>
          <p:cNvPr id="4098" name="Picture 2" descr="https://pic2.zhimg.com/v2-dbf9a6e09774bc765f938f086c88f1f5_r.jpg">
            <a:extLst>
              <a:ext uri="{FF2B5EF4-FFF2-40B4-BE49-F238E27FC236}">
                <a16:creationId xmlns:a16="http://schemas.microsoft.com/office/drawing/2014/main" id="{4D9CFD09-56D9-4057-9BF0-21D8E7B31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721" y="1246764"/>
            <a:ext cx="5574558" cy="383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289794"/>
      </p:ext>
    </p:extLst>
  </p:cSld>
  <p:clrMapOvr>
    <a:masterClrMapping/>
  </p:clrMapOvr>
  <p:transition spd="slow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925763" y="2790522"/>
            <a:ext cx="242887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计算机视觉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1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504406"/>
      </p:ext>
    </p:extLst>
  </p:cSld>
  <p:clrMapOvr>
    <a:masterClrMapping/>
  </p:clrMapOvr>
  <p:transition spd="slow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612FA-F33B-4B30-9553-B4A97151D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1D8DD6-748D-458A-9A32-3BFE8FEC0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Transformer</a:t>
            </a:r>
            <a:r>
              <a:rPr lang="zh-CN" altLang="en-US" dirty="0"/>
              <a:t>应用到</a:t>
            </a:r>
            <a:r>
              <a:rPr lang="en-US" altLang="zh-CN" dirty="0"/>
              <a:t>CV</a:t>
            </a:r>
            <a:r>
              <a:rPr lang="zh-CN" altLang="en-US" dirty="0"/>
              <a:t>任务中现在越来越多，从结构上打破了卷积网络的封锁。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D6F435-8CAF-40EC-987F-2A4B09B43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00" y="1439229"/>
            <a:ext cx="7200000" cy="341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49004"/>
      </p:ext>
    </p:extLst>
  </p:cSld>
  <p:clrMapOvr>
    <a:masterClrMapping/>
  </p:clrMapOvr>
  <p:transition spd="slow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FAAE2-7F09-4832-BDB3-CD1C7C00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E7C552-14F9-4B67-9997-CC6E27D74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Transformer</a:t>
            </a:r>
            <a:r>
              <a:rPr lang="zh-CN" altLang="en-US" dirty="0"/>
              <a:t>来完成视觉任务成为了一个新的研究方向，以降低结构的复杂性，探索可扩展性和训练效率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DETR</a:t>
            </a:r>
            <a:r>
              <a:rPr lang="en-US" altLang="zh-CN" dirty="0"/>
              <a:t>(End-to-End Object Detection with Transformers)</a:t>
            </a:r>
            <a:r>
              <a:rPr lang="zh-CN" altLang="en-US" dirty="0"/>
              <a:t>，使用</a:t>
            </a:r>
            <a:r>
              <a:rPr lang="en-US" altLang="zh-CN" dirty="0"/>
              <a:t>Transformers</a:t>
            </a:r>
            <a:r>
              <a:rPr lang="zh-CN" altLang="en-US" dirty="0"/>
              <a:t>进行物体检测和分割。</a:t>
            </a:r>
          </a:p>
          <a:p>
            <a:r>
              <a:rPr lang="en-US" altLang="zh-CN" b="1" dirty="0"/>
              <a:t>Vision Transformer</a:t>
            </a:r>
            <a:r>
              <a:rPr lang="en-US" altLang="zh-CN" dirty="0"/>
              <a:t> (AN IMAGE IS WORTH 16x16 WORDS: Transformer FOR IMAGE RECOGNITION AT SCALE)</a:t>
            </a:r>
            <a:r>
              <a:rPr lang="zh-CN" altLang="en-US" dirty="0"/>
              <a:t>，使用</a:t>
            </a:r>
            <a:r>
              <a:rPr lang="en-US" altLang="zh-CN" dirty="0"/>
              <a:t>Transformer </a:t>
            </a:r>
            <a:r>
              <a:rPr lang="zh-CN" altLang="en-US" dirty="0"/>
              <a:t>进行图像分类。</a:t>
            </a:r>
          </a:p>
          <a:p>
            <a:r>
              <a:rPr lang="en-US" altLang="zh-CN" b="1" dirty="0"/>
              <a:t>Image GPT</a:t>
            </a:r>
            <a:r>
              <a:rPr lang="en-US" altLang="zh-CN" dirty="0"/>
              <a:t>(Generative Pretraining from Pixels)</a:t>
            </a:r>
            <a:r>
              <a:rPr lang="zh-CN" altLang="en-US" dirty="0"/>
              <a:t>，使用</a:t>
            </a:r>
            <a:r>
              <a:rPr lang="en-US" altLang="zh-CN" dirty="0"/>
              <a:t>Transformer</a:t>
            </a:r>
            <a:r>
              <a:rPr lang="zh-CN" altLang="en-US" dirty="0"/>
              <a:t>进行像素级图像补全，就像其他</a:t>
            </a:r>
            <a:r>
              <a:rPr lang="en-US" altLang="zh-CN" dirty="0"/>
              <a:t>GPT</a:t>
            </a:r>
            <a:r>
              <a:rPr lang="zh-CN" altLang="en-US" dirty="0"/>
              <a:t>文本补全一样。</a:t>
            </a:r>
          </a:p>
          <a:p>
            <a:r>
              <a:rPr lang="en-US" altLang="zh-CN" b="1" dirty="0"/>
              <a:t>End-to-end Lane Shape Prediction with Transformers</a:t>
            </a:r>
            <a:r>
              <a:rPr lang="zh-CN" altLang="en-US" dirty="0"/>
              <a:t>，在自动驾驶中使用</a:t>
            </a:r>
            <a:r>
              <a:rPr lang="en-US" altLang="zh-CN" dirty="0"/>
              <a:t>Transformer</a:t>
            </a:r>
            <a:r>
              <a:rPr lang="zh-CN" altLang="en-US" dirty="0"/>
              <a:t>进行车道标记检测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022045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D71B9-85A1-4DE4-856F-B26EE45D6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模型参数量开始爆炸</a:t>
            </a:r>
          </a:p>
        </p:txBody>
      </p:sp>
      <p:pic>
        <p:nvPicPr>
          <p:cNvPr id="22" name="內容版面配置區 4" descr="一張含有 文字, 裝飾 的圖片&#10;&#10;自動產生的描述">
            <a:extLst>
              <a:ext uri="{FF2B5EF4-FFF2-40B4-BE49-F238E27FC236}">
                <a16:creationId xmlns:a16="http://schemas.microsoft.com/office/drawing/2014/main" id="{7360BFBC-2618-46B0-9EB4-F1F67FDC0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69" r="14232" b="1"/>
          <a:stretch/>
        </p:blipFill>
        <p:spPr>
          <a:xfrm>
            <a:off x="1815174" y="625475"/>
            <a:ext cx="5497776" cy="4121150"/>
          </a:xfrm>
          <a:prstGeom prst="rect">
            <a:avLst/>
          </a:prstGeom>
        </p:spPr>
      </p:pic>
      <p:sp>
        <p:nvSpPr>
          <p:cNvPr id="23" name="文字方塊 8">
            <a:extLst>
              <a:ext uri="{FF2B5EF4-FFF2-40B4-BE49-F238E27FC236}">
                <a16:creationId xmlns:a16="http://schemas.microsoft.com/office/drawing/2014/main" id="{CF5384D5-8764-470C-A88B-424DE3D22CEC}"/>
              </a:ext>
            </a:extLst>
          </p:cNvPr>
          <p:cNvSpPr txBox="1"/>
          <p:nvPr/>
        </p:nvSpPr>
        <p:spPr>
          <a:xfrm>
            <a:off x="3052762" y="625475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GPT-3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6">
            <a:extLst>
              <a:ext uri="{FF2B5EF4-FFF2-40B4-BE49-F238E27FC236}">
                <a16:creationId xmlns:a16="http://schemas.microsoft.com/office/drawing/2014/main" id="{3C743BB2-5517-489A-8390-FAC3081F5A6E}"/>
              </a:ext>
            </a:extLst>
          </p:cNvPr>
          <p:cNvSpPr txBox="1"/>
          <p:nvPr/>
        </p:nvSpPr>
        <p:spPr>
          <a:xfrm>
            <a:off x="4679963" y="1444162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GPT-2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文字方塊 7">
            <a:extLst>
              <a:ext uri="{FF2B5EF4-FFF2-40B4-BE49-F238E27FC236}">
                <a16:creationId xmlns:a16="http://schemas.microsoft.com/office/drawing/2014/main" id="{5A2C3E55-6D73-48E6-AAFE-1DE79772A947}"/>
              </a:ext>
            </a:extLst>
          </p:cNvPr>
          <p:cNvSpPr txBox="1"/>
          <p:nvPr/>
        </p:nvSpPr>
        <p:spPr>
          <a:xfrm>
            <a:off x="5889638" y="1026562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T5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文字方塊 5">
            <a:extLst>
              <a:ext uri="{FF2B5EF4-FFF2-40B4-BE49-F238E27FC236}">
                <a16:creationId xmlns:a16="http://schemas.microsoft.com/office/drawing/2014/main" id="{799ED669-4D2C-4687-97D2-EBD7969B265E}"/>
              </a:ext>
            </a:extLst>
          </p:cNvPr>
          <p:cNvSpPr txBox="1"/>
          <p:nvPr/>
        </p:nvSpPr>
        <p:spPr>
          <a:xfrm>
            <a:off x="3520762" y="2555236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10">
            <a:extLst>
              <a:ext uri="{FF2B5EF4-FFF2-40B4-BE49-F238E27FC236}">
                <a16:creationId xmlns:a16="http://schemas.microsoft.com/office/drawing/2014/main" id="{D5AE5997-0E1E-4AF7-9616-9954724036A8}"/>
              </a:ext>
            </a:extLst>
          </p:cNvPr>
          <p:cNvSpPr txBox="1"/>
          <p:nvPr/>
        </p:nvSpPr>
        <p:spPr>
          <a:xfrm>
            <a:off x="4262437" y="2956241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ELMo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233818"/>
      </p:ext>
    </p:extLst>
  </p:cSld>
  <p:clrMapOvr>
    <a:masterClrMapping/>
  </p:clrMapOvr>
  <p:transition spd="slow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984C7-7FBB-450A-8D6D-C3E0209D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D60867-8DAB-4D6F-9AE0-B432F504C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纯</a:t>
            </a:r>
            <a:r>
              <a:rPr lang="en-US" altLang="zh-CN" dirty="0"/>
              <a:t>Transformer</a:t>
            </a:r>
          </a:p>
          <a:p>
            <a:r>
              <a:rPr lang="zh-CN" altLang="en-US" dirty="0"/>
              <a:t>混合型：</a:t>
            </a:r>
            <a:r>
              <a:rPr lang="en-US" altLang="zh-CN" dirty="0"/>
              <a:t>(CNNs+ Transformer)</a:t>
            </a:r>
          </a:p>
          <a:p>
            <a:endParaRPr lang="en-US" altLang="zh-CN" dirty="0"/>
          </a:p>
          <a:p>
            <a:r>
              <a:rPr lang="en-US" altLang="zh-CN" b="1" dirty="0"/>
              <a:t>Vision Transformer</a:t>
            </a:r>
            <a:r>
              <a:rPr lang="zh-CN" altLang="en-US" dirty="0"/>
              <a:t>是基于完整的自注意力的</a:t>
            </a:r>
            <a:r>
              <a:rPr lang="en-US" altLang="zh-CN" dirty="0"/>
              <a:t>Transformer</a:t>
            </a:r>
            <a:r>
              <a:rPr lang="zh-CN" altLang="en-US" dirty="0"/>
              <a:t>结构没有使用</a:t>
            </a:r>
            <a:r>
              <a:rPr lang="en-US" altLang="zh-CN" dirty="0"/>
              <a:t>CNN</a:t>
            </a:r>
            <a:r>
              <a:rPr lang="zh-CN" altLang="en-US" dirty="0"/>
              <a:t>，而</a:t>
            </a:r>
            <a:r>
              <a:rPr lang="en-US" altLang="zh-CN" b="1" dirty="0"/>
              <a:t>DETR</a:t>
            </a:r>
            <a:r>
              <a:rPr lang="zh-CN" altLang="en-US" dirty="0"/>
              <a:t>是使用混合模型结构的一个例子，它结合了卷积神经网络</a:t>
            </a:r>
            <a:r>
              <a:rPr lang="en-US" altLang="zh-CN" dirty="0"/>
              <a:t>(CNNs)</a:t>
            </a:r>
            <a:r>
              <a:rPr lang="zh-CN" altLang="en-US" dirty="0"/>
              <a:t>和</a:t>
            </a:r>
            <a:r>
              <a:rPr lang="en-US" altLang="zh-CN" dirty="0"/>
              <a:t>Transformer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25428816"/>
      </p:ext>
    </p:extLst>
  </p:cSld>
  <p:clrMapOvr>
    <a:masterClrMapping/>
  </p:clrMapOvr>
  <p:transition spd="slow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D92D7-E5B7-4DB5-96FB-B2F78A92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5861F3-D267-4AFD-83DB-0AE75974A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一些问题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为什么要在</a:t>
            </a:r>
            <a:r>
              <a:rPr lang="en-US" altLang="zh-CN" dirty="0"/>
              <a:t>CV</a:t>
            </a:r>
            <a:r>
              <a:rPr lang="zh-CN" altLang="en-US" dirty="0"/>
              <a:t>中使用</a:t>
            </a:r>
            <a:r>
              <a:rPr lang="en-US" altLang="zh-CN" dirty="0"/>
              <a:t>Transformer</a:t>
            </a:r>
            <a:r>
              <a:rPr lang="zh-CN" altLang="en-US" dirty="0"/>
              <a:t>？如何使用</a:t>
            </a:r>
          </a:p>
          <a:p>
            <a:r>
              <a:rPr lang="en-US" altLang="zh-CN" dirty="0"/>
              <a:t>benchmark</a:t>
            </a:r>
            <a:r>
              <a:rPr lang="zh-CN" altLang="en-US" dirty="0"/>
              <a:t>上的结果是什么样的？</a:t>
            </a:r>
          </a:p>
          <a:p>
            <a:r>
              <a:rPr lang="zh-CN" altLang="en-US" dirty="0"/>
              <a:t>*</a:t>
            </a:r>
            <a:r>
              <a:rPr lang="en-US" altLang="zh-CN" dirty="0"/>
              <a:t>What are the constraints and challenges of using Transformer in CV?*</a:t>
            </a:r>
          </a:p>
          <a:p>
            <a:r>
              <a:rPr lang="zh-CN" altLang="en-US" dirty="0"/>
              <a:t>哪种结构更高效和灵活？为什么？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8243450"/>
      </p:ext>
    </p:extLst>
  </p:cSld>
  <p:clrMapOvr>
    <a:masterClrMapping/>
  </p:clrMapOvr>
  <p:transition spd="slow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00A6B-2A49-4445-8041-ACE9375A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Vision Transformer (ViT)</a:t>
            </a:r>
            <a:endParaRPr lang="zh-CN" altLang="en-US" dirty="0"/>
          </a:p>
        </p:txBody>
      </p:sp>
      <p:pic>
        <p:nvPicPr>
          <p:cNvPr id="1026" name="Picture 2" descr="https://pic3.zhimg.com/v2-49f4d76097fc186cbd354b37717e682a_r.jpg">
            <a:extLst>
              <a:ext uri="{FF2B5EF4-FFF2-40B4-BE49-F238E27FC236}">
                <a16:creationId xmlns:a16="http://schemas.microsoft.com/office/drawing/2014/main" id="{636EE017-E195-486D-8216-CCA2D503D4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65" y="625475"/>
            <a:ext cx="7740594" cy="41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794754"/>
      </p:ext>
    </p:extLst>
  </p:cSld>
  <p:clrMapOvr>
    <a:masterClrMapping/>
  </p:clrMapOvr>
  <p:transition spd="slow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8834F-1A21-4385-AF13-B85619B48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Vision Transformer (ViT)</a:t>
            </a:r>
            <a:endParaRPr lang="zh-CN" altLang="en-US" dirty="0"/>
          </a:p>
        </p:txBody>
      </p:sp>
      <p:pic>
        <p:nvPicPr>
          <p:cNvPr id="2050" name="Picture 2" descr="https://pic3.zhimg.com/v2-5680c14052468720e4e445df95fbacd6_r.jpg">
            <a:extLst>
              <a:ext uri="{FF2B5EF4-FFF2-40B4-BE49-F238E27FC236}">
                <a16:creationId xmlns:a16="http://schemas.microsoft.com/office/drawing/2014/main" id="{DF180D33-FBEB-40BD-B91C-097B82739D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604" y="625475"/>
            <a:ext cx="3904916" cy="41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252310"/>
      </p:ext>
    </p:extLst>
  </p:cSld>
  <p:clrMapOvr>
    <a:masterClrMapping/>
  </p:clrMapOvr>
  <p:transition spd="slow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32EA1-304D-429F-912D-3EABAFBD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图像序列</a:t>
            </a:r>
            <a:r>
              <a:rPr lang="en-US" altLang="zh-CN" dirty="0"/>
              <a:t>Patch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30158F-E23D-46C8-B01D-81F99094B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将图像分割成固定大小的小块，然后将这些小块的线性投影连同它们的图像位置一起输入</a:t>
            </a:r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1700FF-6E2E-40B5-8AF7-04AA12906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886" y="1823485"/>
            <a:ext cx="6630325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93058"/>
      </p:ext>
    </p:extLst>
  </p:cSld>
  <p:clrMapOvr>
    <a:masterClrMapping/>
  </p:clrMapOvr>
  <p:transition spd="slow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0856F6-C769-4247-A0C0-1A24FD28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Benchmark</a:t>
            </a:r>
            <a:r>
              <a:rPr lang="zh-CN" altLang="en-US" dirty="0"/>
              <a:t>效果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48B63D0-EFD5-417C-B14F-6649279E7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模型的不同版本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3722D2A-BD2C-4500-9ACD-61C91E283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79" y="1023444"/>
            <a:ext cx="5506621" cy="16863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766ABB-3914-4054-92B7-858C2A050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68" y="2650080"/>
            <a:ext cx="5633562" cy="209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8619"/>
      </p:ext>
    </p:extLst>
  </p:cSld>
  <p:clrMapOvr>
    <a:masterClrMapping/>
  </p:clrMapOvr>
  <p:transition spd="slow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99718-DD91-43CC-A1DB-561CEC1F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FC62D7-41DB-4F09-A05A-12382C3FC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DETR</a:t>
            </a:r>
            <a:r>
              <a:rPr lang="zh-CN" altLang="en-US" dirty="0"/>
              <a:t>是第一个成功地将</a:t>
            </a:r>
            <a:r>
              <a:rPr lang="en-US" altLang="zh-CN" dirty="0"/>
              <a:t>Transformer</a:t>
            </a:r>
            <a:r>
              <a:rPr lang="zh-CN" altLang="en-US" dirty="0"/>
              <a:t>作为</a:t>
            </a:r>
            <a:r>
              <a:rPr lang="en-US" altLang="zh-CN" dirty="0"/>
              <a:t>pipeline</a:t>
            </a:r>
            <a:r>
              <a:rPr lang="zh-CN" altLang="en-US" dirty="0"/>
              <a:t>中的主要构建块的目标检测框架。它与以前的</a:t>
            </a:r>
            <a:r>
              <a:rPr lang="en-US" altLang="zh-CN" dirty="0"/>
              <a:t>SOTA</a:t>
            </a:r>
            <a:r>
              <a:rPr lang="zh-CN" altLang="en-US" dirty="0"/>
              <a:t>方法</a:t>
            </a:r>
            <a:r>
              <a:rPr lang="en-US" altLang="zh-CN" dirty="0"/>
              <a:t>(</a:t>
            </a:r>
            <a:r>
              <a:rPr lang="zh-CN" altLang="en-US" dirty="0"/>
              <a:t>高度优化的</a:t>
            </a:r>
            <a:r>
              <a:rPr lang="en-US" altLang="zh-CN" dirty="0"/>
              <a:t>Faster R-CNN)</a:t>
            </a:r>
            <a:r>
              <a:rPr lang="zh-CN" altLang="en-US" dirty="0"/>
              <a:t>的性能匹配，具有更简单和更灵活的</a:t>
            </a:r>
            <a:r>
              <a:rPr lang="en-US" altLang="zh-CN" dirty="0"/>
              <a:t>pipeline</a:t>
            </a:r>
            <a:r>
              <a:rPr lang="zh-CN" altLang="en-US" dirty="0"/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09EDFF-F556-4F7A-9A82-8A94EA9C6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35" y="1752872"/>
            <a:ext cx="5424628" cy="310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99133"/>
      </p:ext>
    </p:extLst>
  </p:cSld>
  <p:clrMapOvr>
    <a:masterClrMapping/>
  </p:clrMapOvr>
  <p:transition spd="slow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6C9989-516D-4D0D-8B4F-13332322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对比</a:t>
            </a:r>
            <a:r>
              <a:rPr lang="en-US" altLang="zh-CN" dirty="0"/>
              <a:t>Faster R-CNN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B1479B-CC38-4170-9072-C7BF3C9D2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更简单的</a:t>
            </a:r>
            <a:r>
              <a:rPr lang="en-US" altLang="zh-CN" b="1" dirty="0"/>
              <a:t>Pipeline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E80C28-52A1-422A-B98A-286F6D229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06" y="1244430"/>
            <a:ext cx="6544588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98202"/>
      </p:ext>
    </p:extLst>
  </p:cSld>
  <p:clrMapOvr>
    <a:masterClrMapping/>
  </p:clrMapOvr>
  <p:transition spd="slow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F94120-1006-4538-8F69-649D56FE9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全景分割效果惊艳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1A664C-9F69-4FB9-A231-AA67E4554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统一了</a:t>
            </a:r>
            <a:r>
              <a:rPr lang="en-US" altLang="zh-CN" dirty="0"/>
              <a:t>2</a:t>
            </a:r>
            <a:r>
              <a:rPr lang="zh-CN" altLang="en-US" dirty="0"/>
              <a:t>个不同的任务</a:t>
            </a:r>
            <a:endParaRPr lang="en-US" altLang="zh-CN" dirty="0"/>
          </a:p>
          <a:p>
            <a:r>
              <a:rPr lang="zh-CN" altLang="en-US" b="1" dirty="0"/>
              <a:t>语义分割</a:t>
            </a:r>
            <a:r>
              <a:rPr lang="en-US" altLang="zh-CN" dirty="0"/>
              <a:t>(</a:t>
            </a:r>
            <a:r>
              <a:rPr lang="zh-CN" altLang="en-US" dirty="0"/>
              <a:t>为每个像素分配类标签</a:t>
            </a:r>
            <a:r>
              <a:rPr lang="en-US" altLang="zh-CN" dirty="0"/>
              <a:t>)</a:t>
            </a:r>
          </a:p>
          <a:p>
            <a:r>
              <a:rPr lang="zh-CN" altLang="en-US" b="1" dirty="0"/>
              <a:t>实例分割</a:t>
            </a:r>
            <a:r>
              <a:rPr lang="en-US" altLang="zh-CN" dirty="0"/>
              <a:t>(</a:t>
            </a:r>
            <a:r>
              <a:rPr lang="zh-CN" altLang="en-US" dirty="0"/>
              <a:t>检测并分割每个对象的实例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675ADC-051F-4F13-AB68-7C6107EAA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8" y="1868569"/>
            <a:ext cx="8133921" cy="24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40291"/>
      </p:ext>
    </p:extLst>
  </p:cSld>
  <p:clrMapOvr>
    <a:masterClrMapping/>
  </p:clrMapOvr>
  <p:transition spd="slow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74E24-7562-40A0-AD05-0514C31B7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ImageGPT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E37BC6-9772-4A3F-B0A2-1566E3BF3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Image GPT</a:t>
            </a:r>
            <a:r>
              <a:rPr lang="zh-CN" altLang="en-US" dirty="0"/>
              <a:t>是一个在像素序列上用图像补全训练的</a:t>
            </a:r>
            <a:r>
              <a:rPr lang="en-US" altLang="zh-CN" dirty="0"/>
              <a:t>GPT-2 transformer </a:t>
            </a:r>
            <a:r>
              <a:rPr lang="zh-CN" altLang="en-US" dirty="0"/>
              <a:t>模型。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5C3206-819B-48BF-9797-AE6C1514F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996" y="1295406"/>
            <a:ext cx="5170105" cy="355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73898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EEAC81-EACD-4BC4-9682-A44CE0A7A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模型参数量开始爆炸</a:t>
            </a:r>
          </a:p>
        </p:txBody>
      </p:sp>
      <p:pic>
        <p:nvPicPr>
          <p:cNvPr id="4" name="Picture 2" descr="ãelmo  pngãçåçæå°çµæ">
            <a:extLst>
              <a:ext uri="{FF2B5EF4-FFF2-40B4-BE49-F238E27FC236}">
                <a16:creationId xmlns:a16="http://schemas.microsoft.com/office/drawing/2014/main" id="{5DB63DA3-FAE6-4CA0-9FF5-5F96D3F82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0" y="4719203"/>
            <a:ext cx="194848" cy="31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700F0D82-0AD1-448A-89D1-605B1716D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738" y="3958559"/>
            <a:ext cx="673821" cy="112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ç¸éåç">
            <a:extLst>
              <a:ext uri="{FF2B5EF4-FFF2-40B4-BE49-F238E27FC236}">
                <a16:creationId xmlns:a16="http://schemas.microsoft.com/office/drawing/2014/main" id="{A3A2D684-8C9C-4C5A-94F3-57A2226EE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803" y="588966"/>
            <a:ext cx="4643397" cy="429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84C7A54-5245-424D-BDD2-BCB6471F9000}"/>
              </a:ext>
            </a:extLst>
          </p:cNvPr>
          <p:cNvSpPr txBox="1"/>
          <p:nvPr/>
        </p:nvSpPr>
        <p:spPr>
          <a:xfrm>
            <a:off x="642829" y="3888206"/>
            <a:ext cx="985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ELMO (94M)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12">
            <a:extLst>
              <a:ext uri="{FF2B5EF4-FFF2-40B4-BE49-F238E27FC236}">
                <a16:creationId xmlns:a16="http://schemas.microsoft.com/office/drawing/2014/main" id="{74E1B12C-577F-4DFC-A2AF-6ACCBC547E38}"/>
              </a:ext>
            </a:extLst>
          </p:cNvPr>
          <p:cNvSpPr txBox="1"/>
          <p:nvPr/>
        </p:nvSpPr>
        <p:spPr>
          <a:xfrm>
            <a:off x="1628499" y="3057209"/>
            <a:ext cx="1208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 (340M)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13">
            <a:extLst>
              <a:ext uri="{FF2B5EF4-FFF2-40B4-BE49-F238E27FC236}">
                <a16:creationId xmlns:a16="http://schemas.microsoft.com/office/drawing/2014/main" id="{78AF16B2-B69F-4C7F-93D7-3967A83E4EAD}"/>
              </a:ext>
            </a:extLst>
          </p:cNvPr>
          <p:cNvSpPr txBox="1"/>
          <p:nvPr/>
        </p:nvSpPr>
        <p:spPr>
          <a:xfrm>
            <a:off x="6924312" y="4006570"/>
            <a:ext cx="1175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GPT-2 (1542M)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912739"/>
      </p:ext>
    </p:extLst>
  </p:cSld>
  <p:clrMapOvr>
    <a:masterClrMapping/>
  </p:clrMapOvr>
  <p:transition spd="slow">
    <p:pull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F52A41-3EA3-4AD1-9220-1132047F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UNITER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865AED-E131-4B71-AE6E-8DE08C26A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多模态融合与对齐问题</a:t>
            </a:r>
          </a:p>
        </p:txBody>
      </p:sp>
      <p:pic>
        <p:nvPicPr>
          <p:cNvPr id="8194" name="Picture 2" descr="https://pic4.zhimg.com/v2-924d1ad7cd4e3782790d089d5a9753ff_r.jpg">
            <a:extLst>
              <a:ext uri="{FF2B5EF4-FFF2-40B4-BE49-F238E27FC236}">
                <a16:creationId xmlns:a16="http://schemas.microsoft.com/office/drawing/2014/main" id="{B736DCF1-A70F-41DF-B4B0-545171A7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27" y="1104114"/>
            <a:ext cx="7396946" cy="40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628176"/>
      </p:ext>
    </p:extLst>
  </p:cSld>
  <p:clrMapOvr>
    <a:masterClrMapping/>
  </p:clrMapOvr>
  <p:transition spd="slow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E4ADA-7F95-4B03-9BF6-80FD8E1AC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UNITER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9CA444-DEBC-47FF-A714-802ED10B5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融合问题</a:t>
            </a:r>
          </a:p>
        </p:txBody>
      </p:sp>
      <p:pic>
        <p:nvPicPr>
          <p:cNvPr id="9218" name="Picture 2" descr="https://pic3.zhimg.com/v2-cfa8f1f81cdc70cfa0e9003aab8130ba_r.jpg">
            <a:extLst>
              <a:ext uri="{FF2B5EF4-FFF2-40B4-BE49-F238E27FC236}">
                <a16:creationId xmlns:a16="http://schemas.microsoft.com/office/drawing/2014/main" id="{666625B0-A4A2-43CC-88BF-2F691B7B7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49" y="1132423"/>
            <a:ext cx="7351200" cy="394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41091"/>
      </p:ext>
    </p:extLst>
  </p:cSld>
  <p:clrMapOvr>
    <a:masterClrMapping/>
  </p:clrMapOvr>
  <p:transition spd="slow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3D0BA-B344-4C3A-BB26-019C7A03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预训练任务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ED2A7F-2CDB-40F8-A59E-45996B02A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Masked Language Modeling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242" name="Picture 2" descr="https://pic2.zhimg.com/v2-8a006329e4cf010f3481ab2a6cf487cd_r.jpg">
            <a:extLst>
              <a:ext uri="{FF2B5EF4-FFF2-40B4-BE49-F238E27FC236}">
                <a16:creationId xmlns:a16="http://schemas.microsoft.com/office/drawing/2014/main" id="{2C934A1F-9F53-4150-BD7E-DF8DC9FCF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1" y="1534254"/>
            <a:ext cx="9144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812344"/>
      </p:ext>
    </p:extLst>
  </p:cSld>
  <p:clrMapOvr>
    <a:masterClrMapping/>
  </p:clrMapOvr>
  <p:transition spd="slow">
    <p:pull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EF237-5B19-4451-8AB4-D7773190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预训练任务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0363E7-AB76-42E6-87A8-33D0B0977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50" y="625289"/>
            <a:ext cx="8523798" cy="4121188"/>
          </a:xfrm>
        </p:spPr>
        <p:txBody>
          <a:bodyPr/>
          <a:lstStyle/>
          <a:p>
            <a:r>
              <a:rPr lang="en-US" altLang="zh-CN" dirty="0"/>
              <a:t>Masked Region Modeling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11266" name="Picture 2" descr="https://pic1.zhimg.com/v2-7613a68a614c49518a67ef2826337aa0_r.jpg">
            <a:extLst>
              <a:ext uri="{FF2B5EF4-FFF2-40B4-BE49-F238E27FC236}">
                <a16:creationId xmlns:a16="http://schemas.microsoft.com/office/drawing/2014/main" id="{1D39BCB7-690B-4409-98E3-7F92D6AD6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1" y="1112837"/>
            <a:ext cx="9144000" cy="403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722673"/>
      </p:ext>
    </p:extLst>
  </p:cSld>
  <p:clrMapOvr>
    <a:masterClrMapping/>
  </p:clrMapOvr>
  <p:transition spd="slow">
    <p:pull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0641F-3D57-464D-8DB4-753314D21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预训练任务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E0D905-2FF7-4B61-87FA-66697EF95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Masked Region Classification-KL Divergence</a:t>
            </a:r>
            <a:endParaRPr lang="zh-CN" altLang="en-US" dirty="0"/>
          </a:p>
        </p:txBody>
      </p:sp>
      <p:pic>
        <p:nvPicPr>
          <p:cNvPr id="12290" name="Picture 2" descr="https://pic1.zhimg.com/v2-dd894ab8311994cc178fcc8de310c648_r.jpg">
            <a:extLst>
              <a:ext uri="{FF2B5EF4-FFF2-40B4-BE49-F238E27FC236}">
                <a16:creationId xmlns:a16="http://schemas.microsoft.com/office/drawing/2014/main" id="{6B1816D3-FB88-42D2-B4CC-083555786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9850"/>
            <a:ext cx="91440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97275"/>
      </p:ext>
    </p:extLst>
  </p:cSld>
  <p:clrMapOvr>
    <a:masterClrMapping/>
  </p:clrMapOvr>
  <p:transition spd="slow">
    <p:pull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DCC60A-5B8F-4441-A378-77F2EF84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预训练任务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764D40-3B35-4D12-93E8-BAD6A770E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Image-Text Matching</a:t>
            </a:r>
            <a:endParaRPr lang="zh-CN" altLang="en-US" dirty="0"/>
          </a:p>
        </p:txBody>
      </p:sp>
      <p:pic>
        <p:nvPicPr>
          <p:cNvPr id="13314" name="Picture 2" descr="https://pic3.zhimg.com/v2-d31378ced8abf09d61feb2ea1b6777ea_r.jpg">
            <a:extLst>
              <a:ext uri="{FF2B5EF4-FFF2-40B4-BE49-F238E27FC236}">
                <a16:creationId xmlns:a16="http://schemas.microsoft.com/office/drawing/2014/main" id="{03541AB6-1615-4C33-AFDD-3C42E27F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1" y="1200150"/>
            <a:ext cx="9144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55348"/>
      </p:ext>
    </p:extLst>
  </p:cSld>
  <p:clrMapOvr>
    <a:masterClrMapping/>
  </p:clrMapOvr>
  <p:transition spd="slow">
    <p:pull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1F6B8-23BA-4BAD-A461-7585C2619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下游任务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623D4E-FBE5-46D3-A96E-23E204523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Visual Question Answering</a:t>
            </a:r>
            <a:endParaRPr lang="zh-CN" altLang="en-US" dirty="0"/>
          </a:p>
        </p:txBody>
      </p:sp>
      <p:pic>
        <p:nvPicPr>
          <p:cNvPr id="14338" name="Picture 2" descr="https://pic3.zhimg.com/v2-85c71370891560eacd3c0540e2816d56_r.jpg">
            <a:extLst>
              <a:ext uri="{FF2B5EF4-FFF2-40B4-BE49-F238E27FC236}">
                <a16:creationId xmlns:a16="http://schemas.microsoft.com/office/drawing/2014/main" id="{7BB6E407-4651-42C1-B551-A452CCC9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24" y="1357469"/>
            <a:ext cx="8027249" cy="33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110223"/>
      </p:ext>
    </p:extLst>
  </p:cSld>
  <p:clrMapOvr>
    <a:masterClrMapping/>
  </p:clrMapOvr>
  <p:transition spd="slow">
    <p:pull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49506-432A-4D4D-888B-7B7CB6A5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下游任务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4AE714-4FD7-4D63-BCCC-72A13B38C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Visual Entailment</a:t>
            </a:r>
            <a:endParaRPr lang="zh-CN" altLang="en-US" dirty="0"/>
          </a:p>
        </p:txBody>
      </p:sp>
      <p:pic>
        <p:nvPicPr>
          <p:cNvPr id="15362" name="Picture 2" descr="https://pic4.zhimg.com/v2-48ee30ccecffe5e64420a4e992e6167b_r.jpg">
            <a:extLst>
              <a:ext uri="{FF2B5EF4-FFF2-40B4-BE49-F238E27FC236}">
                <a16:creationId xmlns:a16="http://schemas.microsoft.com/office/drawing/2014/main" id="{8E298101-AE71-4802-AB04-E57F49568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600" y="2685883"/>
            <a:ext cx="4899600" cy="247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CECE78-C89E-434C-86BD-E727B6636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34" y="580644"/>
            <a:ext cx="5827126" cy="204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06432"/>
      </p:ext>
    </p:extLst>
  </p:cSld>
  <p:clrMapOvr>
    <a:masterClrMapping/>
  </p:clrMapOvr>
  <p:transition spd="slow">
    <p:pull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7657B-D40A-4CD4-A31E-3FA1FE47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下游任务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9A9539-D3C5-447D-B28C-857D0C5B1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Natural Language for Visual Reasoning</a:t>
            </a:r>
            <a:endParaRPr lang="zh-CN" altLang="en-US" dirty="0"/>
          </a:p>
        </p:txBody>
      </p:sp>
      <p:pic>
        <p:nvPicPr>
          <p:cNvPr id="16386" name="Picture 2" descr="https://pic4.zhimg.com/v2-90844a7bf8262e6ca03e3bee3b0ba353_r.jpg">
            <a:extLst>
              <a:ext uri="{FF2B5EF4-FFF2-40B4-BE49-F238E27FC236}">
                <a16:creationId xmlns:a16="http://schemas.microsoft.com/office/drawing/2014/main" id="{E47EFB4F-8D12-43E7-BAA3-A3AE6C8D7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00" y="1149886"/>
            <a:ext cx="7063200" cy="35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00955"/>
      </p:ext>
    </p:extLst>
  </p:cSld>
  <p:clrMapOvr>
    <a:masterClrMapping/>
  </p:clrMapOvr>
  <p:transition spd="slow">
    <p:pull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1FA0C-78ED-4778-8CC4-1C642699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下游任务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162503-39A9-48C6-B769-D13BE2AF0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Visual Commonsense Reasoning</a:t>
            </a:r>
            <a:endParaRPr lang="zh-CN" altLang="en-US" dirty="0"/>
          </a:p>
        </p:txBody>
      </p:sp>
      <p:pic>
        <p:nvPicPr>
          <p:cNvPr id="17410" name="Picture 2" descr="https://pic2.zhimg.com/v2-fd1fecae3ef49e7ac0cc75c03f0c7dd9_r.jpg">
            <a:extLst>
              <a:ext uri="{FF2B5EF4-FFF2-40B4-BE49-F238E27FC236}">
                <a16:creationId xmlns:a16="http://schemas.microsoft.com/office/drawing/2014/main" id="{05529C45-8125-44F1-8010-D4F83CC08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43" y="1338584"/>
            <a:ext cx="7799012" cy="35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361127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700EB-C85D-452D-86AA-633C3D1B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模型参数量开始爆炸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E351DE-D6AF-4B3A-8ED2-5DBAA586D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50" y="679380"/>
            <a:ext cx="8523798" cy="412118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Picture 4" descr="「T5 png」的圖片搜尋結果&quot;">
            <a:extLst>
              <a:ext uri="{FF2B5EF4-FFF2-40B4-BE49-F238E27FC236}">
                <a16:creationId xmlns:a16="http://schemas.microsoft.com/office/drawing/2014/main" id="{A3A364A6-6F3C-4FA1-B7C3-5040BC520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590" y="1578570"/>
            <a:ext cx="5057248" cy="29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「密卡登」的圖片搜尋結果&quot;">
            <a:extLst>
              <a:ext uri="{FF2B5EF4-FFF2-40B4-BE49-F238E27FC236}">
                <a16:creationId xmlns:a16="http://schemas.microsoft.com/office/drawing/2014/main" id="{4DCBD2C3-DEB5-4CF1-A398-16128EA9C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62" y="2343568"/>
            <a:ext cx="2158794" cy="209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ç¸éåç">
            <a:extLst>
              <a:ext uri="{FF2B5EF4-FFF2-40B4-BE49-F238E27FC236}">
                <a16:creationId xmlns:a16="http://schemas.microsoft.com/office/drawing/2014/main" id="{7793C10B-6E98-4608-A7D0-BEDBB29FD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62" y="4070815"/>
            <a:ext cx="525713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909CB43-7B9C-4D3B-A8CF-142B17A1C786}"/>
              </a:ext>
            </a:extLst>
          </p:cNvPr>
          <p:cNvSpPr txBox="1"/>
          <p:nvPr/>
        </p:nvSpPr>
        <p:spPr>
          <a:xfrm>
            <a:off x="1222192" y="4433357"/>
            <a:ext cx="2072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Megatron (8B)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6E826D6-0EEC-44EF-996E-8CFBAFFEC588}"/>
              </a:ext>
            </a:extLst>
          </p:cNvPr>
          <p:cNvSpPr txBox="1"/>
          <p:nvPr/>
        </p:nvSpPr>
        <p:spPr>
          <a:xfrm>
            <a:off x="-106495" y="4556815"/>
            <a:ext cx="1315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60FEDA0-139C-4415-89C2-D5B024B30A8B}"/>
              </a:ext>
            </a:extLst>
          </p:cNvPr>
          <p:cNvSpPr txBox="1"/>
          <p:nvPr/>
        </p:nvSpPr>
        <p:spPr>
          <a:xfrm>
            <a:off x="4080775" y="4508746"/>
            <a:ext cx="1571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T5 (11B)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" name="Picture 2" descr="「Turing」的圖片搜尋結果">
            <a:extLst>
              <a:ext uri="{FF2B5EF4-FFF2-40B4-BE49-F238E27FC236}">
                <a16:creationId xmlns:a16="http://schemas.microsoft.com/office/drawing/2014/main" id="{F789E43A-3FA1-4518-8BBD-FD65D163F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367" y="195315"/>
            <a:ext cx="3490937" cy="475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E1D362-D3E9-4DE7-BFEF-CBD07B1BF416}"/>
              </a:ext>
            </a:extLst>
          </p:cNvPr>
          <p:cNvSpPr txBox="1"/>
          <p:nvPr/>
        </p:nvSpPr>
        <p:spPr>
          <a:xfrm>
            <a:off x="4080774" y="509477"/>
            <a:ext cx="1571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Turing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NLG (17B)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">
            <a:extLst>
              <a:ext uri="{FF2B5EF4-FFF2-40B4-BE49-F238E27FC236}">
                <a16:creationId xmlns:a16="http://schemas.microsoft.com/office/drawing/2014/main" id="{41E2B8F7-DBFD-4240-8CF8-419DD3AA90B0}"/>
              </a:ext>
            </a:extLst>
          </p:cNvPr>
          <p:cNvSpPr txBox="1"/>
          <p:nvPr/>
        </p:nvSpPr>
        <p:spPr>
          <a:xfrm>
            <a:off x="-54872" y="1170571"/>
            <a:ext cx="5172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dirty="0">
                <a:solidFill>
                  <a:srgbClr val="0000FF"/>
                </a:solidFill>
              </a:rPr>
              <a:t>GPT-3 is </a:t>
            </a:r>
            <a:r>
              <a:rPr lang="en-US" altLang="zh-TW" sz="2800" b="1" dirty="0">
                <a:solidFill>
                  <a:srgbClr val="0000FF"/>
                </a:solidFill>
              </a:rPr>
              <a:t>10</a:t>
            </a:r>
            <a:r>
              <a:rPr lang="en-US" altLang="zh-TW" sz="2800" dirty="0">
                <a:solidFill>
                  <a:srgbClr val="0000FF"/>
                </a:solidFill>
              </a:rPr>
              <a:t> times larger than Turing NLG.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666912"/>
      </p:ext>
    </p:extLst>
  </p:cSld>
  <p:clrMapOvr>
    <a:masterClrMapping/>
  </p:clrMapOvr>
  <p:transition spd="slow">
    <p:pull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1FA0C-78ED-4778-8CC4-1C642699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下游任务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162503-39A9-48C6-B769-D13BE2AF0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Visual Commonsense Reasoning</a:t>
            </a:r>
            <a:endParaRPr lang="zh-CN" altLang="en-US" dirty="0"/>
          </a:p>
        </p:txBody>
      </p:sp>
      <p:pic>
        <p:nvPicPr>
          <p:cNvPr id="18434" name="Picture 2" descr="https://pic1.zhimg.com/v2-40496c17d6cb6a216db098bf9b124794_r.jpg">
            <a:extLst>
              <a:ext uri="{FF2B5EF4-FFF2-40B4-BE49-F238E27FC236}">
                <a16:creationId xmlns:a16="http://schemas.microsoft.com/office/drawing/2014/main" id="{5387132C-2F80-45A7-9998-5C4CBF0E8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93" y="1202400"/>
            <a:ext cx="6827712" cy="359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51355"/>
      </p:ext>
    </p:extLst>
  </p:cSld>
  <p:clrMapOvr>
    <a:masterClrMapping/>
  </p:clrMapOvr>
  <p:transition spd="slow">
    <p:pull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AF9E75-4DB4-4932-809B-8D4E97FE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下游任务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2354BD-03C6-479A-86B6-6A438B229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Referring Expression Comprehension</a:t>
            </a:r>
            <a:endParaRPr lang="zh-CN" altLang="en-US" dirty="0"/>
          </a:p>
        </p:txBody>
      </p:sp>
      <p:pic>
        <p:nvPicPr>
          <p:cNvPr id="19458" name="Picture 2" descr="https://pic4.zhimg.com/v2-935f4be3ffae148923646daac1e16d4f_r.jpg">
            <a:extLst>
              <a:ext uri="{FF2B5EF4-FFF2-40B4-BE49-F238E27FC236}">
                <a16:creationId xmlns:a16="http://schemas.microsoft.com/office/drawing/2014/main" id="{3156E9E7-13CA-4165-9629-289EDFF93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2" b="6599"/>
          <a:stretch/>
        </p:blipFill>
        <p:spPr bwMode="auto">
          <a:xfrm>
            <a:off x="1097249" y="3152651"/>
            <a:ext cx="6933600" cy="192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pic3.zhimg.com/v2-68be4c1d62a30fd6235477e3b7f0a212_r.jpg">
            <a:extLst>
              <a:ext uri="{FF2B5EF4-FFF2-40B4-BE49-F238E27FC236}">
                <a16:creationId xmlns:a16="http://schemas.microsoft.com/office/drawing/2014/main" id="{5E771850-8F5C-4781-840B-310AD9465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6" t="16813" r="4567"/>
          <a:stretch/>
        </p:blipFill>
        <p:spPr bwMode="auto">
          <a:xfrm>
            <a:off x="3009600" y="1015201"/>
            <a:ext cx="3812412" cy="218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458852"/>
      </p:ext>
    </p:extLst>
  </p:cSld>
  <p:clrMapOvr>
    <a:masterClrMapping/>
  </p:clrMapOvr>
  <p:transition spd="slow">
    <p:pull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E4204-1905-4C0F-9DD1-7CBF939E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下游任务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5DAE0-CD21-4B46-8E90-F0A95D338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Image-Text Retrieval</a:t>
            </a:r>
            <a:endParaRPr lang="zh-CN" altLang="en-US" dirty="0"/>
          </a:p>
        </p:txBody>
      </p:sp>
      <p:pic>
        <p:nvPicPr>
          <p:cNvPr id="20482" name="Picture 2" descr="https://pic4.zhimg.com/v2-efbc4648f580586f4ad3dc0fb8ebbfaf_r.jpg">
            <a:extLst>
              <a:ext uri="{FF2B5EF4-FFF2-40B4-BE49-F238E27FC236}">
                <a16:creationId xmlns:a16="http://schemas.microsoft.com/office/drawing/2014/main" id="{4EA837B6-32E1-467A-9FEC-ED4C34BAD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00" y="1126164"/>
            <a:ext cx="7452000" cy="395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969047"/>
      </p:ext>
    </p:extLst>
  </p:cSld>
  <p:clrMapOvr>
    <a:masterClrMapping/>
  </p:clrMapOvr>
  <p:transition spd="slow">
    <p:pull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332B5-F0CF-4A01-AC18-31B18B4E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下游任务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B7FC2E-B2C5-468F-8EA2-B834C8A85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Image-Text Retrieval</a:t>
            </a:r>
            <a:endParaRPr lang="zh-CN" altLang="en-US" dirty="0"/>
          </a:p>
        </p:txBody>
      </p:sp>
      <p:pic>
        <p:nvPicPr>
          <p:cNvPr id="21506" name="Picture 2" descr="https://pic3.zhimg.com/v2-f51b1c79256589641c31e9651bc8eda6_r.jpg">
            <a:extLst>
              <a:ext uri="{FF2B5EF4-FFF2-40B4-BE49-F238E27FC236}">
                <a16:creationId xmlns:a16="http://schemas.microsoft.com/office/drawing/2014/main" id="{CE0A63CD-DE78-4E88-A1B6-1D4A2437F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1" y="1221088"/>
            <a:ext cx="9144000" cy="399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780274"/>
      </p:ext>
    </p:extLst>
  </p:cSld>
  <p:clrMapOvr>
    <a:masterClrMapping/>
  </p:clrMapOvr>
  <p:transition spd="slow">
    <p:pull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5AA26-9D81-4D7D-8535-E4532AA8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ViLT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920FB9-9073-4958-B7EA-408F5AA68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多模态融合的问题</a:t>
            </a:r>
          </a:p>
        </p:txBody>
      </p:sp>
      <p:pic>
        <p:nvPicPr>
          <p:cNvPr id="5122" name="Picture 2" descr="https://pic3.zhimg.com/v2-a68a8029d24478cf9bbb5ac443f8f5a2_r.jpg">
            <a:extLst>
              <a:ext uri="{FF2B5EF4-FFF2-40B4-BE49-F238E27FC236}">
                <a16:creationId xmlns:a16="http://schemas.microsoft.com/office/drawing/2014/main" id="{8D2FA5FC-1569-48E8-A9B7-2FAD3F784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980" y="1226948"/>
            <a:ext cx="6204138" cy="329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236491"/>
      </p:ext>
    </p:extLst>
  </p:cSld>
  <p:clrMapOvr>
    <a:masterClrMapping/>
  </p:clrMapOvr>
  <p:transition spd="slow">
    <p:pull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0D4BA-BE6D-430A-8DF4-590669EB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ViLT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8A8049-7144-4A9F-BC81-7D220F81B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统一预训练</a:t>
            </a:r>
          </a:p>
        </p:txBody>
      </p:sp>
      <p:pic>
        <p:nvPicPr>
          <p:cNvPr id="6146" name="Picture 2" descr="https://pic3.zhimg.com/v2-796f44eae0f53d548feb46c0787913da_r.jpg">
            <a:extLst>
              <a:ext uri="{FF2B5EF4-FFF2-40B4-BE49-F238E27FC236}">
                <a16:creationId xmlns:a16="http://schemas.microsoft.com/office/drawing/2014/main" id="{1CDA6A0D-300B-48E0-82AF-980D25959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1" y="1371913"/>
            <a:ext cx="9144000" cy="329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605072"/>
      </p:ext>
    </p:extLst>
  </p:cSld>
  <p:clrMapOvr>
    <a:masterClrMapping/>
  </p:clrMapOvr>
  <p:transition spd="slow">
    <p:pull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8D8ED-2198-4E6A-93DE-048D9427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ViLT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31C791-6B16-4C12-9034-72B378041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对齐可视化</a:t>
            </a:r>
          </a:p>
        </p:txBody>
      </p:sp>
      <p:pic>
        <p:nvPicPr>
          <p:cNvPr id="7172" name="Picture 4" descr="https://pic4.zhimg.com/v2-bdc203ffadd6783adffb56b8522d3acf_r.jpg">
            <a:extLst>
              <a:ext uri="{FF2B5EF4-FFF2-40B4-BE49-F238E27FC236}">
                <a16:creationId xmlns:a16="http://schemas.microsoft.com/office/drawing/2014/main" id="{851FAC50-179F-432B-BE7D-B96FFC2C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1" y="1189975"/>
            <a:ext cx="9144000" cy="361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264773"/>
      </p:ext>
    </p:extLst>
  </p:cSld>
  <p:clrMapOvr>
    <a:masterClrMapping/>
  </p:clrMapOvr>
  <p:transition spd="slow">
    <p:pull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AB9EFE-C915-4F31-9621-712C5775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58B37E-2364-474F-9F76-E42B70C52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对比预训练</a:t>
            </a:r>
          </a:p>
        </p:txBody>
      </p:sp>
      <p:pic>
        <p:nvPicPr>
          <p:cNvPr id="22530" name="Picture 2" descr="https://pic2.zhimg.com/v2-b86361b47d4db80258439b8ad33bdf8d_r.jpg">
            <a:extLst>
              <a:ext uri="{FF2B5EF4-FFF2-40B4-BE49-F238E27FC236}">
                <a16:creationId xmlns:a16="http://schemas.microsoft.com/office/drawing/2014/main" id="{40E17876-34D4-4B27-95D4-3E99B746D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800" y="679096"/>
            <a:ext cx="5924738" cy="440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811035"/>
      </p:ext>
    </p:extLst>
  </p:cSld>
  <p:clrMapOvr>
    <a:masterClrMapping/>
  </p:clrMapOvr>
  <p:transition spd="slow">
    <p:pull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355FF-7193-45CC-BABA-0C3750AC8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CLIP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2C8B0DF-50A8-4EE7-ADA3-49954AB79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511" y="625475"/>
            <a:ext cx="4951103" cy="4121150"/>
          </a:xfrm>
        </p:spPr>
      </p:pic>
    </p:spTree>
    <p:extLst>
      <p:ext uri="{BB962C8B-B14F-4D97-AF65-F5344CB8AC3E}">
        <p14:creationId xmlns:p14="http://schemas.microsoft.com/office/powerpoint/2010/main" val="4112140017"/>
      </p:ext>
    </p:extLst>
  </p:cSld>
  <p:clrMapOvr>
    <a:masterClrMapping/>
  </p:clrMapOvr>
  <p:transition spd="slow">
    <p:pull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000D8-EBA3-461A-A096-4F31F964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CLIP</a:t>
            </a:r>
            <a:endParaRPr lang="zh-CN" altLang="en-US" dirty="0"/>
          </a:p>
        </p:txBody>
      </p:sp>
      <p:pic>
        <p:nvPicPr>
          <p:cNvPr id="24578" name="Picture 2" descr="https://pic4.zhimg.com/v2-acd4b008007ca7de78bdab1c9042bbcb_r.jpg">
            <a:extLst>
              <a:ext uri="{FF2B5EF4-FFF2-40B4-BE49-F238E27FC236}">
                <a16:creationId xmlns:a16="http://schemas.microsoft.com/office/drawing/2014/main" id="{64F2369B-BE23-491F-9B9B-9E14DBA884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59" y="625475"/>
            <a:ext cx="5268607" cy="41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682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8B4F6-DF95-496F-8C44-70CB75FF8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模型参数量开始爆炸</a:t>
            </a:r>
          </a:p>
        </p:txBody>
      </p:sp>
      <p:pic>
        <p:nvPicPr>
          <p:cNvPr id="20" name="Picture 4" descr="Download Nintendo Switch Console PNG Image with No Background - PNGkey.com">
            <a:extLst>
              <a:ext uri="{FF2B5EF4-FFF2-40B4-BE49-F238E27FC236}">
                <a16:creationId xmlns:a16="http://schemas.microsoft.com/office/drawing/2014/main" id="{DE998098-BC6A-4083-9000-E9953C0236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75" y="-119065"/>
            <a:ext cx="6105525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14943F8-02CF-46C4-AAF8-F02146D85767}"/>
              </a:ext>
            </a:extLst>
          </p:cNvPr>
          <p:cNvSpPr/>
          <p:nvPr/>
        </p:nvSpPr>
        <p:spPr>
          <a:xfrm>
            <a:off x="350535" y="1473453"/>
            <a:ext cx="2832097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 (340M)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9544D8F-1010-46FE-81E3-6B123232D74E}"/>
              </a:ext>
            </a:extLst>
          </p:cNvPr>
          <p:cNvSpPr/>
          <p:nvPr/>
        </p:nvSpPr>
        <p:spPr>
          <a:xfrm>
            <a:off x="373767" y="2054108"/>
            <a:ext cx="2832097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GPT-3 (175B)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5">
            <a:extLst>
              <a:ext uri="{FF2B5EF4-FFF2-40B4-BE49-F238E27FC236}">
                <a16:creationId xmlns:a16="http://schemas.microsoft.com/office/drawing/2014/main" id="{D0D66E71-C2ED-40F4-AB9A-F630FD660443}"/>
              </a:ext>
            </a:extLst>
          </p:cNvPr>
          <p:cNvSpPr txBox="1"/>
          <p:nvPr/>
        </p:nvSpPr>
        <p:spPr>
          <a:xfrm>
            <a:off x="4863203" y="3034848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4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2F45A7B5-A9D5-4CFE-8242-F987BB9C9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309" y="3440591"/>
            <a:ext cx="544593" cy="90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單箭頭接點 16">
            <a:extLst>
              <a:ext uri="{FF2B5EF4-FFF2-40B4-BE49-F238E27FC236}">
                <a16:creationId xmlns:a16="http://schemas.microsoft.com/office/drawing/2014/main" id="{4764C97C-EAF1-4A82-A37F-952DDDDB3709}"/>
              </a:ext>
            </a:extLst>
          </p:cNvPr>
          <p:cNvCxnSpPr/>
          <p:nvPr/>
        </p:nvCxnSpPr>
        <p:spPr>
          <a:xfrm>
            <a:off x="5799103" y="3440591"/>
            <a:ext cx="398206" cy="2996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18">
            <a:extLst>
              <a:ext uri="{FF2B5EF4-FFF2-40B4-BE49-F238E27FC236}">
                <a16:creationId xmlns:a16="http://schemas.microsoft.com/office/drawing/2014/main" id="{20F8B2F7-9E94-41F6-A226-1CC3A2087BF5}"/>
              </a:ext>
            </a:extLst>
          </p:cNvPr>
          <p:cNvSpPr txBox="1"/>
          <p:nvPr/>
        </p:nvSpPr>
        <p:spPr>
          <a:xfrm>
            <a:off x="616979" y="4037223"/>
            <a:ext cx="2569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https://arxiv.org/abs/2101.03961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72EB23A-57EB-4772-87C0-07A916DAD0FC}"/>
              </a:ext>
            </a:extLst>
          </p:cNvPr>
          <p:cNvSpPr/>
          <p:nvPr/>
        </p:nvSpPr>
        <p:spPr>
          <a:xfrm>
            <a:off x="373766" y="2577328"/>
            <a:ext cx="2832097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b="1" dirty="0">
                <a:latin typeface="Calibri" panose="020F0502020204030204"/>
                <a:ea typeface="新細明體" panose="02020500000000000000" pitchFamily="18" charset="-120"/>
              </a:rPr>
              <a:t>Switch Transformer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(1.6T)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81907"/>
      </p:ext>
    </p:extLst>
  </p:cSld>
  <p:clrMapOvr>
    <a:masterClrMapping/>
  </p:clrMapOvr>
  <p:transition spd="slow">
    <p:pull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542097" y="2514283"/>
            <a:ext cx="6059805" cy="830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extrusionH="57150">
              <a:bevelT w="0" h="0"/>
            </a:sp3d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2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55000">
                      <a:srgbClr val="FCE291"/>
                    </a:gs>
                  </a:gsLst>
                  <a:lin ang="5400000" scaled="1"/>
                </a:gradFill>
                <a:effectLst>
                  <a:outerShdw blurRad="317500" sx="103000" sy="103000" algn="ctr" rotWithShape="0">
                    <a:srgbClr val="FCE291">
                      <a:alpha val="60000"/>
                    </a:srgbClr>
                  </a:outerShdw>
                </a:effectLst>
                <a:uLnTx/>
                <a:uFillTx/>
                <a:latin typeface="方正清刻本悦宋简体"/>
                <a:ea typeface="方正清刻本悦宋简体"/>
                <a:cs typeface="+mj-cs"/>
              </a:defRPr>
            </a:lvl1pPr>
          </a:lstStyle>
          <a:p>
            <a:r>
              <a:rPr lang="zh-CN" altLang="en-US" sz="54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谢谢大家</a:t>
            </a:r>
          </a:p>
        </p:txBody>
      </p:sp>
    </p:spTree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M080287D"/>
  <p:tag name="ISLIDE.GUIDESSETTING" val="{&quot;Name&quot;:&quot;窄&quot;,&quot;HeaderHeight&quot;:10.0,&quot;TopMargin&quot;:0.0,&quot;FooterHeight&quot;:5.0,&quot;BottomMargin&quot;:0.0,&quot;SideMargin&quot;:2.5,&quot;IntervalMargin&quot;:1.0,&quot;Id&quot;:&quot;GuidesStyle_Narrow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946</Words>
  <Application>Microsoft Office PowerPoint</Application>
  <PresentationFormat>全屏显示(16:9)</PresentationFormat>
  <Paragraphs>220</Paragraphs>
  <Slides>90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106" baseType="lpstr">
      <vt:lpstr>Arial Unicode MS</vt:lpstr>
      <vt:lpstr>Helvetica Neue</vt:lpstr>
      <vt:lpstr>Lucida Grande</vt:lpstr>
      <vt:lpstr>Microsoft JhengHei</vt:lpstr>
      <vt:lpstr>PMingLiU</vt:lpstr>
      <vt:lpstr>华文彩云</vt:lpstr>
      <vt:lpstr>隶书</vt:lpstr>
      <vt:lpstr>宋体</vt:lpstr>
      <vt:lpstr>微软雅黑</vt:lpstr>
      <vt:lpstr>Arial</vt:lpstr>
      <vt:lpstr>Calibri</vt:lpstr>
      <vt:lpstr>Constantia</vt:lpstr>
      <vt:lpstr>Times New Roman</vt:lpstr>
      <vt:lpstr>Wingdings</vt:lpstr>
      <vt:lpstr>Wingdings 2</vt:lpstr>
      <vt:lpstr>流畅</vt:lpstr>
      <vt:lpstr>PowerPoint 演示文稿</vt:lpstr>
      <vt:lpstr>PowerPoint 演示文稿</vt:lpstr>
      <vt:lpstr>PowerPoint 演示文稿</vt:lpstr>
      <vt:lpstr>伯特一家</vt:lpstr>
      <vt:lpstr>模型参数量开始爆炸</vt:lpstr>
      <vt:lpstr>模型参数量开始爆炸</vt:lpstr>
      <vt:lpstr>模型参数量开始爆炸</vt:lpstr>
      <vt:lpstr>模型参数量开始爆炸</vt:lpstr>
      <vt:lpstr>模型参数量开始爆炸</vt:lpstr>
      <vt:lpstr>PowerPoint 演示文稿</vt:lpstr>
      <vt:lpstr>Encoder-Decoder结构</vt:lpstr>
      <vt:lpstr>Transformer结构</vt:lpstr>
      <vt:lpstr>编码器结构</vt:lpstr>
      <vt:lpstr>编码器结构</vt:lpstr>
      <vt:lpstr>多头自注意力</vt:lpstr>
      <vt:lpstr>层规范化、全连接层和残差连接</vt:lpstr>
      <vt:lpstr>编码器结构</vt:lpstr>
      <vt:lpstr>一些不同的结构改动</vt:lpstr>
      <vt:lpstr>解码器（自回归方式）</vt:lpstr>
      <vt:lpstr>自回归生成</vt:lpstr>
      <vt:lpstr>自回归生成</vt:lpstr>
      <vt:lpstr>自回归生成</vt:lpstr>
      <vt:lpstr>编码器-解码器结构</vt:lpstr>
      <vt:lpstr>掩蔽自注意力</vt:lpstr>
      <vt:lpstr>掩蔽自注意力</vt:lpstr>
      <vt:lpstr>掩蔽自注意力</vt:lpstr>
      <vt:lpstr>自回归生成</vt:lpstr>
      <vt:lpstr>自回归生成</vt:lpstr>
      <vt:lpstr>自回归生成</vt:lpstr>
      <vt:lpstr>非自回归生成</vt:lpstr>
      <vt:lpstr>Encoder-Decoder联合工作</vt:lpstr>
      <vt:lpstr>Transformer</vt:lpstr>
      <vt:lpstr>Cross-Attention</vt:lpstr>
      <vt:lpstr>Cross-Attention</vt:lpstr>
      <vt:lpstr>Cross-Attention</vt:lpstr>
      <vt:lpstr>Cross-Attention</vt:lpstr>
      <vt:lpstr>PowerPoint 演示文稿</vt:lpstr>
      <vt:lpstr>Self-supervised Learning</vt:lpstr>
      <vt:lpstr>编码器结构</vt:lpstr>
      <vt:lpstr>预训练-调优</vt:lpstr>
      <vt:lpstr>Masked Language Modeling</vt:lpstr>
      <vt:lpstr>Masked Language Modeling</vt:lpstr>
      <vt:lpstr>Next Sentence Prediction</vt:lpstr>
      <vt:lpstr>PowerPoint 演示文稿</vt:lpstr>
      <vt:lpstr>GLUE scores</vt:lpstr>
      <vt:lpstr>文本分类</vt:lpstr>
      <vt:lpstr>预训练 Yes or No？</vt:lpstr>
      <vt:lpstr>同步的序列到序列</vt:lpstr>
      <vt:lpstr>句子对分类（文本分类）</vt:lpstr>
      <vt:lpstr>句子对分类（文本分类）</vt:lpstr>
      <vt:lpstr>抽取式阅读理解</vt:lpstr>
      <vt:lpstr>抽取式阅读理解</vt:lpstr>
      <vt:lpstr>抽取式机器阅读理解</vt:lpstr>
      <vt:lpstr>PowerPoint 演示文稿</vt:lpstr>
      <vt:lpstr>预训练任务</vt:lpstr>
      <vt:lpstr>预训练任务</vt:lpstr>
      <vt:lpstr>PowerPoint 演示文稿</vt:lpstr>
      <vt:lpstr>导引</vt:lpstr>
      <vt:lpstr>导引</vt:lpstr>
      <vt:lpstr>导引</vt:lpstr>
      <vt:lpstr>导引</vt:lpstr>
      <vt:lpstr>Vision Transformer (ViT)</vt:lpstr>
      <vt:lpstr>Vision Transformer (ViT)</vt:lpstr>
      <vt:lpstr>图像序列Patch</vt:lpstr>
      <vt:lpstr>Benchmark效果</vt:lpstr>
      <vt:lpstr>DETR</vt:lpstr>
      <vt:lpstr>对比Faster R-CNN</vt:lpstr>
      <vt:lpstr>全景分割效果惊艳</vt:lpstr>
      <vt:lpstr>ImageGPT</vt:lpstr>
      <vt:lpstr>UNITER</vt:lpstr>
      <vt:lpstr>UNITER</vt:lpstr>
      <vt:lpstr>预训练任务</vt:lpstr>
      <vt:lpstr>预训练任务</vt:lpstr>
      <vt:lpstr>预训练任务</vt:lpstr>
      <vt:lpstr>预训练任务</vt:lpstr>
      <vt:lpstr>下游任务</vt:lpstr>
      <vt:lpstr>下游任务</vt:lpstr>
      <vt:lpstr>下游任务</vt:lpstr>
      <vt:lpstr>下游任务</vt:lpstr>
      <vt:lpstr>下游任务</vt:lpstr>
      <vt:lpstr>下游任务</vt:lpstr>
      <vt:lpstr>下游任务</vt:lpstr>
      <vt:lpstr>下游任务</vt:lpstr>
      <vt:lpstr>ViLT</vt:lpstr>
      <vt:lpstr>ViLT</vt:lpstr>
      <vt:lpstr>ViLT</vt:lpstr>
      <vt:lpstr>CLIP</vt:lpstr>
      <vt:lpstr>CLIP</vt:lpstr>
      <vt:lpstr>CLIP</vt:lpstr>
      <vt:lpstr>PowerPoint 演示文稿</vt:lpstr>
    </vt:vector>
  </TitlesOfParts>
  <Company>中智讯（武汉）科技有限公司</Company>
  <LinksUpToDate>false</LinksUpToDate>
  <SharedDoc>false</SharedDoc>
  <HyperlinkBase>www.uicctech.com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基于IPv6技术的无线传感物联网技术</dc:title>
  <dc:subject>物联网解决方案</dc:subject>
  <dc:creator>lusi</dc:creator>
  <cp:lastModifiedBy>王津</cp:lastModifiedBy>
  <cp:revision>3149</cp:revision>
  <cp:lastPrinted>2018-07-16T05:25:00Z</cp:lastPrinted>
  <dcterms:created xsi:type="dcterms:W3CDTF">2008-09-02T01:49:00Z</dcterms:created>
  <dcterms:modified xsi:type="dcterms:W3CDTF">2023-10-31T07:04:03Z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